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301" r:id="rId6"/>
    <p:sldId id="303" r:id="rId7"/>
    <p:sldId id="262" r:id="rId8"/>
    <p:sldId id="264" r:id="rId9"/>
    <p:sldId id="265" r:id="rId10"/>
    <p:sldId id="268" r:id="rId11"/>
    <p:sldId id="297" r:id="rId12"/>
    <p:sldId id="269" r:id="rId13"/>
    <p:sldId id="298" r:id="rId14"/>
    <p:sldId id="259" r:id="rId15"/>
    <p:sldId id="275" r:id="rId16"/>
    <p:sldId id="276" r:id="rId17"/>
    <p:sldId id="300" r:id="rId18"/>
    <p:sldId id="277" r:id="rId19"/>
    <p:sldId id="296" r:id="rId20"/>
    <p:sldId id="289" r:id="rId21"/>
    <p:sldId id="290" r:id="rId22"/>
    <p:sldId id="292" r:id="rId23"/>
    <p:sldId id="302" r:id="rId24"/>
    <p:sldId id="304" r:id="rId25"/>
    <p:sldId id="305" r:id="rId26"/>
    <p:sldId id="306" r:id="rId27"/>
    <p:sldId id="3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7"/>
    <a:srgbClr val="043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81" autoAdjust="0"/>
  </p:normalViewPr>
  <p:slideViewPr>
    <p:cSldViewPr snapToGrid="0">
      <p:cViewPr varScale="1">
        <p:scale>
          <a:sx n="89" d="100"/>
          <a:sy n="89" d="100"/>
        </p:scale>
        <p:origin x="13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53929-0C31-4DB3-AE53-9C3B1CCDD712}" type="doc">
      <dgm:prSet loTypeId="urn:microsoft.com/office/officeart/2005/8/layout/process1" loCatId="process" qsTypeId="urn:microsoft.com/office/officeart/2005/8/quickstyle/simple1" qsCatId="simple" csTypeId="urn:microsoft.com/office/officeart/2005/8/colors/colorful5" csCatId="colorful" phldr="1"/>
      <dgm:spPr/>
    </dgm:pt>
    <dgm:pt modelId="{194A6D1E-0D0C-4C7E-88B7-B5792C73DF2F}">
      <dgm:prSet phldrT="[Text]" custT="1"/>
      <dgm:spPr>
        <a:solidFill>
          <a:schemeClr val="accent6"/>
        </a:solidFill>
      </dgm:spPr>
      <dgm:t>
        <a:bodyPr/>
        <a:lstStyle/>
        <a:p>
          <a:r>
            <a:rPr lang="en-US" sz="3200" dirty="0">
              <a:latin typeface="Abel" panose="02000506030000020004" pitchFamily="2" charset="0"/>
            </a:rPr>
            <a:t>Take</a:t>
          </a:r>
        </a:p>
      </dgm:t>
    </dgm:pt>
    <dgm:pt modelId="{8D7B1C50-18A4-4701-8B97-4DA9EC11BA9F}" type="parTrans" cxnId="{D0171B34-8179-468F-89F1-F6082FF19CB8}">
      <dgm:prSet/>
      <dgm:spPr/>
      <dgm:t>
        <a:bodyPr/>
        <a:lstStyle/>
        <a:p>
          <a:endParaRPr lang="en-US">
            <a:latin typeface="Abel" panose="02000506030000020004" pitchFamily="2" charset="0"/>
          </a:endParaRPr>
        </a:p>
      </dgm:t>
    </dgm:pt>
    <dgm:pt modelId="{B65ECB0B-52F5-45BE-879E-2E7FEB2A7433}" type="sibTrans" cxnId="{D0171B34-8179-468F-89F1-F6082FF19CB8}">
      <dgm:prSet/>
      <dgm:spPr>
        <a:solidFill>
          <a:schemeClr val="accent6">
            <a:lumMod val="75000"/>
          </a:schemeClr>
        </a:solidFill>
      </dgm:spPr>
      <dgm:t>
        <a:bodyPr/>
        <a:lstStyle/>
        <a:p>
          <a:endParaRPr lang="en-US">
            <a:latin typeface="Abel" panose="02000506030000020004" pitchFamily="2" charset="0"/>
          </a:endParaRPr>
        </a:p>
      </dgm:t>
    </dgm:pt>
    <dgm:pt modelId="{A8903612-8517-427B-9A6C-FA08FE7E1FD5}">
      <dgm:prSet phldrT="[Text]" custT="1"/>
      <dgm:spPr>
        <a:solidFill>
          <a:schemeClr val="accent6"/>
        </a:solidFill>
      </dgm:spPr>
      <dgm:t>
        <a:bodyPr/>
        <a:lstStyle/>
        <a:p>
          <a:r>
            <a:rPr lang="en-US" sz="3200" dirty="0">
              <a:latin typeface="Abel" panose="02000506030000020004" pitchFamily="2" charset="0"/>
            </a:rPr>
            <a:t>Dispose</a:t>
          </a:r>
        </a:p>
      </dgm:t>
    </dgm:pt>
    <dgm:pt modelId="{B5F021B3-C46C-450C-AC21-EDB9D4056750}" type="parTrans" cxnId="{42EF397E-A2CC-4944-ABAF-CDD20A0FA2D4}">
      <dgm:prSet/>
      <dgm:spPr/>
      <dgm:t>
        <a:bodyPr/>
        <a:lstStyle/>
        <a:p>
          <a:endParaRPr lang="en-US">
            <a:latin typeface="Abel" panose="02000506030000020004" pitchFamily="2" charset="0"/>
          </a:endParaRPr>
        </a:p>
      </dgm:t>
    </dgm:pt>
    <dgm:pt modelId="{2788AEB7-4821-4176-9C04-5BB03D093145}" type="sibTrans" cxnId="{42EF397E-A2CC-4944-ABAF-CDD20A0FA2D4}">
      <dgm:prSet/>
      <dgm:spPr/>
      <dgm:t>
        <a:bodyPr/>
        <a:lstStyle/>
        <a:p>
          <a:endParaRPr lang="en-US">
            <a:latin typeface="Abel" panose="02000506030000020004" pitchFamily="2" charset="0"/>
          </a:endParaRPr>
        </a:p>
      </dgm:t>
    </dgm:pt>
    <dgm:pt modelId="{151CA762-0EB8-4047-AF71-7EB55CAA50AB}">
      <dgm:prSet phldrT="[Text]" custT="1"/>
      <dgm:spPr>
        <a:solidFill>
          <a:schemeClr val="accent6"/>
        </a:solidFill>
      </dgm:spPr>
      <dgm:t>
        <a:bodyPr/>
        <a:lstStyle/>
        <a:p>
          <a:r>
            <a:rPr lang="en-US" sz="3200" dirty="0">
              <a:latin typeface="Abel" panose="02000506030000020004" pitchFamily="2" charset="0"/>
            </a:rPr>
            <a:t>Make</a:t>
          </a:r>
        </a:p>
      </dgm:t>
    </dgm:pt>
    <dgm:pt modelId="{CFD9C0E1-2B95-4070-B4B2-C1482F202328}" type="parTrans" cxnId="{3A5BE5EE-661A-4659-A215-0C324144D573}">
      <dgm:prSet/>
      <dgm:spPr/>
      <dgm:t>
        <a:bodyPr/>
        <a:lstStyle/>
        <a:p>
          <a:endParaRPr lang="en-US">
            <a:latin typeface="Abel" panose="02000506030000020004" pitchFamily="2" charset="0"/>
          </a:endParaRPr>
        </a:p>
      </dgm:t>
    </dgm:pt>
    <dgm:pt modelId="{0476B32E-AEF5-4135-A0C2-96A09AF5B08C}" type="sibTrans" cxnId="{3A5BE5EE-661A-4659-A215-0C324144D573}">
      <dgm:prSet/>
      <dgm:spPr>
        <a:solidFill>
          <a:schemeClr val="accent6">
            <a:lumMod val="75000"/>
          </a:schemeClr>
        </a:solidFill>
      </dgm:spPr>
      <dgm:t>
        <a:bodyPr/>
        <a:lstStyle/>
        <a:p>
          <a:endParaRPr lang="en-US">
            <a:latin typeface="Abel" panose="02000506030000020004" pitchFamily="2" charset="0"/>
          </a:endParaRPr>
        </a:p>
      </dgm:t>
    </dgm:pt>
    <dgm:pt modelId="{1E485A7E-4D95-4F0B-B88A-52F5E350646B}" type="pres">
      <dgm:prSet presAssocID="{E7753929-0C31-4DB3-AE53-9C3B1CCDD712}" presName="Name0" presStyleCnt="0">
        <dgm:presLayoutVars>
          <dgm:dir/>
          <dgm:resizeHandles val="exact"/>
        </dgm:presLayoutVars>
      </dgm:prSet>
      <dgm:spPr/>
    </dgm:pt>
    <dgm:pt modelId="{230C32A4-C21E-4593-A0AC-02966CE742FE}" type="pres">
      <dgm:prSet presAssocID="{194A6D1E-0D0C-4C7E-88B7-B5792C73DF2F}" presName="node" presStyleLbl="node1" presStyleIdx="0" presStyleCnt="3" custScaleX="47282" custScaleY="31413" custLinFactNeighborX="20655" custLinFactNeighborY="-2474">
        <dgm:presLayoutVars>
          <dgm:bulletEnabled val="1"/>
        </dgm:presLayoutVars>
      </dgm:prSet>
      <dgm:spPr/>
    </dgm:pt>
    <dgm:pt modelId="{E3978789-4577-4B4F-B6B2-8E644C760F79}" type="pres">
      <dgm:prSet presAssocID="{B65ECB0B-52F5-45BE-879E-2E7FEB2A7433}" presName="sibTrans" presStyleLbl="sibTrans2D1" presStyleIdx="0" presStyleCnt="2" custScaleX="115109" custScaleY="46836"/>
      <dgm:spPr/>
    </dgm:pt>
    <dgm:pt modelId="{B09F4E1A-0987-4060-A56A-EEA7C939B2EF}" type="pres">
      <dgm:prSet presAssocID="{B65ECB0B-52F5-45BE-879E-2E7FEB2A7433}" presName="connectorText" presStyleLbl="sibTrans2D1" presStyleIdx="0" presStyleCnt="2"/>
      <dgm:spPr/>
    </dgm:pt>
    <dgm:pt modelId="{84474FC3-C776-479E-B46B-AAAE56B6EA7B}" type="pres">
      <dgm:prSet presAssocID="{151CA762-0EB8-4047-AF71-7EB55CAA50AB}" presName="node" presStyleLbl="node1" presStyleIdx="1" presStyleCnt="3" custScaleX="47282" custScaleY="31413" custLinFactNeighborX="-13689" custLinFactNeighborY="-2469">
        <dgm:presLayoutVars>
          <dgm:bulletEnabled val="1"/>
        </dgm:presLayoutVars>
      </dgm:prSet>
      <dgm:spPr/>
    </dgm:pt>
    <dgm:pt modelId="{A97A697E-FAB2-4B98-BA19-2D912110E483}" type="pres">
      <dgm:prSet presAssocID="{0476B32E-AEF5-4135-A0C2-96A09AF5B08C}" presName="sibTrans" presStyleLbl="sibTrans2D1" presStyleIdx="1" presStyleCnt="2" custScaleX="115109" custScaleY="43681"/>
      <dgm:spPr/>
    </dgm:pt>
    <dgm:pt modelId="{E36E76E3-C612-4AFD-A70C-E000899173BD}" type="pres">
      <dgm:prSet presAssocID="{0476B32E-AEF5-4135-A0C2-96A09AF5B08C}" presName="connectorText" presStyleLbl="sibTrans2D1" presStyleIdx="1" presStyleCnt="2"/>
      <dgm:spPr/>
    </dgm:pt>
    <dgm:pt modelId="{6B7D156A-B4D6-4802-8ED5-06E11A3F8A52}" type="pres">
      <dgm:prSet presAssocID="{A8903612-8517-427B-9A6C-FA08FE7E1FD5}" presName="node" presStyleLbl="node1" presStyleIdx="2" presStyleCnt="3" custScaleX="47282" custScaleY="31413" custLinFactNeighborX="-45906" custLinFactNeighborY="-2464">
        <dgm:presLayoutVars>
          <dgm:bulletEnabled val="1"/>
        </dgm:presLayoutVars>
      </dgm:prSet>
      <dgm:spPr/>
    </dgm:pt>
  </dgm:ptLst>
  <dgm:cxnLst>
    <dgm:cxn modelId="{399EC028-1169-4E7E-BBE9-3FC3A747A9B4}" type="presOf" srcId="{B65ECB0B-52F5-45BE-879E-2E7FEB2A7433}" destId="{B09F4E1A-0987-4060-A56A-EEA7C939B2EF}" srcOrd="1" destOrd="0" presId="urn:microsoft.com/office/officeart/2005/8/layout/process1"/>
    <dgm:cxn modelId="{35DF0832-0384-40BA-B128-8AFE488009A3}" type="presOf" srcId="{E7753929-0C31-4DB3-AE53-9C3B1CCDD712}" destId="{1E485A7E-4D95-4F0B-B88A-52F5E350646B}" srcOrd="0" destOrd="0" presId="urn:microsoft.com/office/officeart/2005/8/layout/process1"/>
    <dgm:cxn modelId="{D0171B34-8179-468F-89F1-F6082FF19CB8}" srcId="{E7753929-0C31-4DB3-AE53-9C3B1CCDD712}" destId="{194A6D1E-0D0C-4C7E-88B7-B5792C73DF2F}" srcOrd="0" destOrd="0" parTransId="{8D7B1C50-18A4-4701-8B97-4DA9EC11BA9F}" sibTransId="{B65ECB0B-52F5-45BE-879E-2E7FEB2A7433}"/>
    <dgm:cxn modelId="{37F3B864-9546-480C-815E-9A5827E51E03}" type="presOf" srcId="{194A6D1E-0D0C-4C7E-88B7-B5792C73DF2F}" destId="{230C32A4-C21E-4593-A0AC-02966CE742FE}" srcOrd="0" destOrd="0" presId="urn:microsoft.com/office/officeart/2005/8/layout/process1"/>
    <dgm:cxn modelId="{98FBEF67-5D42-4F71-91BA-364D9818938C}" type="presOf" srcId="{B65ECB0B-52F5-45BE-879E-2E7FEB2A7433}" destId="{E3978789-4577-4B4F-B6B2-8E644C760F79}" srcOrd="0" destOrd="0" presId="urn:microsoft.com/office/officeart/2005/8/layout/process1"/>
    <dgm:cxn modelId="{42EF397E-A2CC-4944-ABAF-CDD20A0FA2D4}" srcId="{E7753929-0C31-4DB3-AE53-9C3B1CCDD712}" destId="{A8903612-8517-427B-9A6C-FA08FE7E1FD5}" srcOrd="2" destOrd="0" parTransId="{B5F021B3-C46C-450C-AC21-EDB9D4056750}" sibTransId="{2788AEB7-4821-4176-9C04-5BB03D093145}"/>
    <dgm:cxn modelId="{F174E58D-2396-4B16-9398-B8D18CEE0516}" type="presOf" srcId="{A8903612-8517-427B-9A6C-FA08FE7E1FD5}" destId="{6B7D156A-B4D6-4802-8ED5-06E11A3F8A52}" srcOrd="0" destOrd="0" presId="urn:microsoft.com/office/officeart/2005/8/layout/process1"/>
    <dgm:cxn modelId="{180AB19C-7522-43DB-B7F2-794872E420FC}" type="presOf" srcId="{0476B32E-AEF5-4135-A0C2-96A09AF5B08C}" destId="{A97A697E-FAB2-4B98-BA19-2D912110E483}" srcOrd="0" destOrd="0" presId="urn:microsoft.com/office/officeart/2005/8/layout/process1"/>
    <dgm:cxn modelId="{A566F79D-E1DB-48DA-9579-C613EC41FDFD}" type="presOf" srcId="{0476B32E-AEF5-4135-A0C2-96A09AF5B08C}" destId="{E36E76E3-C612-4AFD-A70C-E000899173BD}" srcOrd="1" destOrd="0" presId="urn:microsoft.com/office/officeart/2005/8/layout/process1"/>
    <dgm:cxn modelId="{AC92ABAE-62B5-41D0-9F96-B69C6AA28E1D}" type="presOf" srcId="{151CA762-0EB8-4047-AF71-7EB55CAA50AB}" destId="{84474FC3-C776-479E-B46B-AAAE56B6EA7B}" srcOrd="0" destOrd="0" presId="urn:microsoft.com/office/officeart/2005/8/layout/process1"/>
    <dgm:cxn modelId="{3A5BE5EE-661A-4659-A215-0C324144D573}" srcId="{E7753929-0C31-4DB3-AE53-9C3B1CCDD712}" destId="{151CA762-0EB8-4047-AF71-7EB55CAA50AB}" srcOrd="1" destOrd="0" parTransId="{CFD9C0E1-2B95-4070-B4B2-C1482F202328}" sibTransId="{0476B32E-AEF5-4135-A0C2-96A09AF5B08C}"/>
    <dgm:cxn modelId="{BFD2FA9A-F2E7-4CB2-A1EC-CD6D41DB3ADF}" type="presParOf" srcId="{1E485A7E-4D95-4F0B-B88A-52F5E350646B}" destId="{230C32A4-C21E-4593-A0AC-02966CE742FE}" srcOrd="0" destOrd="0" presId="urn:microsoft.com/office/officeart/2005/8/layout/process1"/>
    <dgm:cxn modelId="{7DEB8F62-845A-477D-8547-4B45C54CFF3C}" type="presParOf" srcId="{1E485A7E-4D95-4F0B-B88A-52F5E350646B}" destId="{E3978789-4577-4B4F-B6B2-8E644C760F79}" srcOrd="1" destOrd="0" presId="urn:microsoft.com/office/officeart/2005/8/layout/process1"/>
    <dgm:cxn modelId="{C9860ECB-DAFF-4EBC-8EBA-38368A0272AA}" type="presParOf" srcId="{E3978789-4577-4B4F-B6B2-8E644C760F79}" destId="{B09F4E1A-0987-4060-A56A-EEA7C939B2EF}" srcOrd="0" destOrd="0" presId="urn:microsoft.com/office/officeart/2005/8/layout/process1"/>
    <dgm:cxn modelId="{684F4AB8-B462-43B8-87E5-70712E95EE73}" type="presParOf" srcId="{1E485A7E-4D95-4F0B-B88A-52F5E350646B}" destId="{84474FC3-C776-479E-B46B-AAAE56B6EA7B}" srcOrd="2" destOrd="0" presId="urn:microsoft.com/office/officeart/2005/8/layout/process1"/>
    <dgm:cxn modelId="{7D2DEC9C-F344-4DB8-A1F2-E05131653810}" type="presParOf" srcId="{1E485A7E-4D95-4F0B-B88A-52F5E350646B}" destId="{A97A697E-FAB2-4B98-BA19-2D912110E483}" srcOrd="3" destOrd="0" presId="urn:microsoft.com/office/officeart/2005/8/layout/process1"/>
    <dgm:cxn modelId="{6D468263-EA95-46A5-847A-7B6BF560FCD0}" type="presParOf" srcId="{A97A697E-FAB2-4B98-BA19-2D912110E483}" destId="{E36E76E3-C612-4AFD-A70C-E000899173BD}" srcOrd="0" destOrd="0" presId="urn:microsoft.com/office/officeart/2005/8/layout/process1"/>
    <dgm:cxn modelId="{2D70C378-4677-48D3-BD62-6EBD3C851D81}" type="presParOf" srcId="{1E485A7E-4D95-4F0B-B88A-52F5E350646B}" destId="{6B7D156A-B4D6-4802-8ED5-06E11A3F8A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C32A4-C21E-4593-A0AC-02966CE742FE}">
      <dsp:nvSpPr>
        <dsp:cNvPr id="0" name=""/>
        <dsp:cNvSpPr/>
      </dsp:nvSpPr>
      <dsp:spPr>
        <a:xfrm>
          <a:off x="344783" y="1840878"/>
          <a:ext cx="2265080" cy="90291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bel" panose="02000506030000020004" pitchFamily="2" charset="0"/>
            </a:rPr>
            <a:t>Take</a:t>
          </a:r>
        </a:p>
      </dsp:txBody>
      <dsp:txXfrm>
        <a:off x="371229" y="1867324"/>
        <a:ext cx="2212188" cy="850026"/>
      </dsp:txXfrm>
    </dsp:sp>
    <dsp:sp modelId="{E3978789-4577-4B4F-B6B2-8E644C760F79}">
      <dsp:nvSpPr>
        <dsp:cNvPr id="0" name=""/>
        <dsp:cNvSpPr/>
      </dsp:nvSpPr>
      <dsp:spPr>
        <a:xfrm rot="137">
          <a:off x="2892158" y="2014190"/>
          <a:ext cx="820251" cy="55644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latin typeface="Abel" panose="02000506030000020004" pitchFamily="2" charset="0"/>
          </a:endParaRPr>
        </a:p>
      </dsp:txBody>
      <dsp:txXfrm>
        <a:off x="2892158" y="2125475"/>
        <a:ext cx="653319" cy="333865"/>
      </dsp:txXfrm>
    </dsp:sp>
    <dsp:sp modelId="{84474FC3-C776-479E-B46B-AAAE56B6EA7B}">
      <dsp:nvSpPr>
        <dsp:cNvPr id="0" name=""/>
        <dsp:cNvSpPr/>
      </dsp:nvSpPr>
      <dsp:spPr>
        <a:xfrm>
          <a:off x="3954367" y="1841022"/>
          <a:ext cx="2265080" cy="90291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bel" panose="02000506030000020004" pitchFamily="2" charset="0"/>
            </a:rPr>
            <a:t>Make</a:t>
          </a:r>
        </a:p>
      </dsp:txBody>
      <dsp:txXfrm>
        <a:off x="3980813" y="1867468"/>
        <a:ext cx="2212188" cy="850026"/>
      </dsp:txXfrm>
    </dsp:sp>
    <dsp:sp modelId="{A97A697E-FAB2-4B98-BA19-2D912110E483}">
      <dsp:nvSpPr>
        <dsp:cNvPr id="0" name=""/>
        <dsp:cNvSpPr/>
      </dsp:nvSpPr>
      <dsp:spPr>
        <a:xfrm rot="136">
          <a:off x="6509176" y="2033075"/>
          <a:ext cx="841853" cy="518957"/>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latin typeface="Abel" panose="02000506030000020004" pitchFamily="2" charset="0"/>
          </a:endParaRPr>
        </a:p>
      </dsp:txBody>
      <dsp:txXfrm>
        <a:off x="6509176" y="2136863"/>
        <a:ext cx="686166" cy="311375"/>
      </dsp:txXfrm>
    </dsp:sp>
    <dsp:sp modelId="{6B7D156A-B4D6-4802-8ED5-06E11A3F8A52}">
      <dsp:nvSpPr>
        <dsp:cNvPr id="0" name=""/>
        <dsp:cNvSpPr/>
      </dsp:nvSpPr>
      <dsp:spPr>
        <a:xfrm>
          <a:off x="7599360" y="1841166"/>
          <a:ext cx="2265080" cy="90291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bel" panose="02000506030000020004" pitchFamily="2" charset="0"/>
            </a:rPr>
            <a:t>Dispose</a:t>
          </a:r>
        </a:p>
      </dsp:txBody>
      <dsp:txXfrm>
        <a:off x="7625806" y="1867612"/>
        <a:ext cx="2212188" cy="8500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BCFF7-8BED-4A6D-903E-F62BE9B5F645}"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02714-BC73-46C0-9E3D-905273CBD2AA}" type="slidenum">
              <a:rPr lang="en-US" smtClean="0"/>
              <a:t>‹#›</a:t>
            </a:fld>
            <a:endParaRPr lang="en-US"/>
          </a:p>
        </p:txBody>
      </p:sp>
    </p:spTree>
    <p:extLst>
      <p:ext uri="{BB962C8B-B14F-4D97-AF65-F5344CB8AC3E}">
        <p14:creationId xmlns:p14="http://schemas.microsoft.com/office/powerpoint/2010/main" val="22809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Teacher notes for each slide are on slides 21-24.</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2966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687388" y="1143000"/>
            <a:ext cx="5483225" cy="3084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400238"/>
            <a:ext cx="5486400" cy="3600762"/>
          </a:xfrm>
          <a:prstGeom prst="rect">
            <a:avLst/>
          </a:prstGeom>
          <a:noFill/>
          <a:ln>
            <a:noFill/>
          </a:ln>
        </p:spPr>
        <p:txBody>
          <a:bodyPr spcFirstLastPara="1" wrap="square" lIns="90044" tIns="90044" rIns="90044" bIns="90044" anchor="t" anchorCtr="0">
            <a:noAutofit/>
          </a:bodyPr>
          <a:lstStyle/>
          <a:p>
            <a:pPr marL="450296" indent="-225148"/>
            <a:r>
              <a:rPr lang="en-US" dirty="0"/>
              <a:t>Correct signage on the landfill containers is also important.  These items are not accepted for curbside recycling in Franklin County. There are special recycling programs that may take some of these items though. </a:t>
            </a:r>
            <a:endParaRPr dirty="0"/>
          </a:p>
        </p:txBody>
      </p:sp>
      <p:sp>
        <p:nvSpPr>
          <p:cNvPr id="306" name="Shape 306"/>
          <p:cNvSpPr txBox="1">
            <a:spLocks noGrp="1"/>
          </p:cNvSpPr>
          <p:nvPr>
            <p:ph type="sldNum" idx="12"/>
          </p:nvPr>
        </p:nvSpPr>
        <p:spPr>
          <a:xfrm>
            <a:off x="3884613" y="8684927"/>
            <a:ext cx="2971800" cy="459073"/>
          </a:xfrm>
          <a:prstGeom prst="rect">
            <a:avLst/>
          </a:prstGeom>
          <a:noFill/>
          <a:ln>
            <a:noFill/>
          </a:ln>
        </p:spPr>
        <p:txBody>
          <a:bodyPr spcFirstLastPara="1" wrap="square" lIns="90044" tIns="45010" rIns="90044" bIns="45010" anchor="b" anchorCtr="0">
            <a:noAutofit/>
          </a:bodyPr>
          <a:lstStyle/>
          <a:p>
            <a:pPr algn="r">
              <a:buSzPts val="1200"/>
            </a:pPr>
            <a:fld id="{00000000-1234-1234-1234-123412341234}" type="slidenum">
              <a:rPr lang="en-US" sz="1200">
                <a:solidFill>
                  <a:schemeClr val="dk1"/>
                </a:solidFill>
              </a:rPr>
              <a:pPr algn="r">
                <a:buSzPts val="1200"/>
              </a:pPr>
              <a:t>10</a:t>
            </a:fld>
            <a:endParaRPr sz="1200">
              <a:solidFill>
                <a:schemeClr val="dk1"/>
              </a:solidFill>
            </a:endParaRPr>
          </a:p>
        </p:txBody>
      </p:sp>
    </p:spTree>
    <p:extLst>
      <p:ext uri="{BB962C8B-B14F-4D97-AF65-F5344CB8AC3E}">
        <p14:creationId xmlns:p14="http://schemas.microsoft.com/office/powerpoint/2010/main" val="311108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Rethinking, reducing, reusing and recycling saves natural resources.  The amount of energy saved producing one can from recycled content as compared to virgin content, is enough to power a TV for 2 hours.  Do you know how Ohio produces 90% of it’s electricity?  Burning coal. </a:t>
            </a:r>
          </a:p>
          <a:p>
            <a:endParaRPr lang="en-US" baseline="0" dirty="0"/>
          </a:p>
          <a:p>
            <a:r>
              <a:rPr lang="en-US" sz="1200" b="0" i="0" kern="1200" dirty="0">
                <a:solidFill>
                  <a:schemeClr val="tx1"/>
                </a:solidFill>
                <a:effectLst/>
                <a:latin typeface="+mn-lt"/>
                <a:ea typeface="+mn-ea"/>
                <a:cs typeface="+mn-cs"/>
              </a:rPr>
              <a:t>Creating goods from recycled content saves energy because it prevents the mining, transportation, and processing of virgin materials to make the item. Each step of the process extracting and processing virgin materials requires energy consumption which can be avoided by utilizing recycled content.</a:t>
            </a:r>
            <a:endParaRPr lang="en-US" baseline="0" dirty="0"/>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According to the Aluminum Association, nearly 75 percent of all aluminum produced in the U.S. is still in use today. </a:t>
            </a:r>
          </a:p>
          <a:p>
            <a:endParaRPr lang="en-US" dirty="0"/>
          </a:p>
          <a:p>
            <a:r>
              <a:rPr lang="en-US" dirty="0"/>
              <a:t>Source: EPA</a:t>
            </a:r>
          </a:p>
          <a:p>
            <a:endParaRPr lang="en-US" dirty="0"/>
          </a:p>
          <a:p>
            <a:r>
              <a:rPr lang="en-US" sz="1200" b="0" i="0" kern="1200" dirty="0">
                <a:solidFill>
                  <a:schemeClr val="tx1"/>
                </a:solidFill>
                <a:effectLst/>
                <a:latin typeface="+mn-lt"/>
                <a:ea typeface="+mn-ea"/>
                <a:cs typeface="+mn-cs"/>
              </a:rPr>
              <a:t>Aluminum cans are recycled into new cans as well as car parts, window frames, wire, tubing and electronics. Aluminum placed in your recycling bin is more valuable than any other item in the recycling stream because it can be recycled endlessly without the material breaking down or decreasing in quality.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1677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Transitioning from our current system where we extract natural resources, make goods, and then landfill items…. Which is a very linear system, towards 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2739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circular and sustainable </a:t>
            </a:r>
            <a:r>
              <a:rPr lang="en-US" sz="1200" dirty="0">
                <a:solidFill>
                  <a:schemeClr val="accent5">
                    <a:lumMod val="50000"/>
                  </a:schemeClr>
                </a:solidFill>
                <a:latin typeface="Abel" panose="02000506030000020004" pitchFamily="2" charset="0"/>
              </a:rPr>
              <a:t>economy without landfilling materials. This is great for people &amp; the planet. </a:t>
            </a:r>
          </a:p>
          <a:p>
            <a:endParaRPr lang="en-US" sz="1200" dirty="0">
              <a:solidFill>
                <a:schemeClr val="accent5">
                  <a:lumMod val="50000"/>
                </a:schemeClr>
              </a:solidFill>
              <a:latin typeface="Abel" panose="02000506030000020004" pitchFamily="2" charset="0"/>
            </a:endParaRPr>
          </a:p>
          <a:p>
            <a:pPr rtl="0" fontAlgn="base"/>
            <a:r>
              <a:rPr lang="en-US" sz="1200" b="0" i="0" kern="1200" dirty="0">
                <a:solidFill>
                  <a:schemeClr val="tx1"/>
                </a:solidFill>
                <a:effectLst/>
                <a:latin typeface="+mn-lt"/>
                <a:ea typeface="+mn-ea"/>
                <a:cs typeface="+mn-cs"/>
              </a:rPr>
              <a:t>Every day you can choose to 1) use resources wisely, 2) preserve the environment and habitats, and 3) help build a stronger local economy by reducing, reusing, and recycling!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6921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young people, you </a:t>
            </a:r>
            <a:r>
              <a:rPr lang="en-US" dirty="0"/>
              <a:t>are in an important position to make a measurable difference and help lead our community</a:t>
            </a:r>
            <a:r>
              <a:rPr lang="en-US" baseline="0" dirty="0"/>
              <a:t> towards a more sustainable future. </a:t>
            </a:r>
          </a:p>
          <a:p>
            <a:endParaRPr lang="en-US" baseline="0" dirty="0"/>
          </a:p>
          <a:p>
            <a:r>
              <a:rPr lang="en-US" baseline="0" dirty="0"/>
              <a:t>But what exactly does that mean?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1299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concepts are the future and people are already starting to help build a more circular economy. </a:t>
            </a:r>
          </a:p>
          <a:p>
            <a:endParaRPr lang="en-US" dirty="0"/>
          </a:p>
          <a:p>
            <a:r>
              <a:rPr lang="en-US" dirty="0"/>
              <a:t>When you start considering what you want to study in college or pursue as a career, you may consider a career that helps the movement.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1300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concepts are the future, and people are already starting to help build a more circular economy. </a:t>
            </a:r>
          </a:p>
          <a:p>
            <a:endParaRPr lang="en-US" dirty="0"/>
          </a:p>
          <a:p>
            <a:r>
              <a:rPr lang="en-US" dirty="0"/>
              <a:t>When you start considering what you want to study in college or pursue as a career, you may consider a career that helps the movement. </a:t>
            </a:r>
          </a:p>
        </p:txBody>
      </p:sp>
      <p:sp>
        <p:nvSpPr>
          <p:cNvPr id="4" name="Slide Number Placeholder 3"/>
          <p:cNvSpPr>
            <a:spLocks noGrp="1"/>
          </p:cNvSpPr>
          <p:nvPr>
            <p:ph type="sldNum" sz="quarter" idx="10"/>
          </p:nvPr>
        </p:nvSpPr>
        <p:spPr/>
        <p:txBody>
          <a:bodyPr/>
          <a:lstStyle/>
          <a:p>
            <a:fld id="{62C02714-BC73-46C0-9E3D-905273CBD2AA}" type="slidenum">
              <a:rPr lang="en-US" smtClean="0"/>
              <a:t>16</a:t>
            </a:fld>
            <a:endParaRPr lang="en-US"/>
          </a:p>
        </p:txBody>
      </p:sp>
    </p:spTree>
    <p:extLst>
      <p:ext uri="{BB962C8B-B14F-4D97-AF65-F5344CB8AC3E}">
        <p14:creationId xmlns:p14="http://schemas.microsoft.com/office/powerpoint/2010/main" val="387650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love fixing things and solving problems, you can engineer new systems and goods in line with the circular economy.</a:t>
            </a:r>
          </a:p>
          <a:p>
            <a:endParaRPr lang="en-US" dirty="0"/>
          </a:p>
          <a:p>
            <a:r>
              <a:rPr lang="en-US" dirty="0"/>
              <a:t>For example, the Honda manufacturing facilities in Ohio are zero waste! They design and build these vehicles while only landfilling 1% of all the materials they use!</a:t>
            </a:r>
          </a:p>
          <a:p>
            <a:r>
              <a:rPr lang="en-US" dirty="0"/>
              <a:t>You could also figure out how to turn ocean plastic pollution into new cool shoes like these from Adidas. People are behind these cools products and systems and that person could be you!</a:t>
            </a:r>
          </a:p>
          <a:p>
            <a:endParaRPr lang="en-US" dirty="0"/>
          </a:p>
          <a:p>
            <a:r>
              <a:rPr lang="en-US" dirty="0"/>
              <a:t>http://performancedrive.com.au/wp-content/uploads/2016/08/2017-Honda-NSX-production.jpg</a:t>
            </a:r>
          </a:p>
          <a:p>
            <a:r>
              <a:rPr lang="en-US" dirty="0"/>
              <a:t>https://www.fastcompany.com/3048033/adidas-knit-these-sneakers-entirely-from-ocean-plastic-trash</a:t>
            </a:r>
          </a:p>
        </p:txBody>
      </p:sp>
      <p:sp>
        <p:nvSpPr>
          <p:cNvPr id="4" name="Slide Number Placeholder 3"/>
          <p:cNvSpPr>
            <a:spLocks noGrp="1"/>
          </p:cNvSpPr>
          <p:nvPr>
            <p:ph type="sldNum" sz="quarter" idx="10"/>
          </p:nvPr>
        </p:nvSpPr>
        <p:spPr/>
        <p:txBody>
          <a:bodyPr/>
          <a:lstStyle/>
          <a:p>
            <a:fld id="{62C02714-BC73-46C0-9E3D-905273CBD2AA}" type="slidenum">
              <a:rPr lang="en-US" smtClean="0"/>
              <a:t>17</a:t>
            </a:fld>
            <a:endParaRPr lang="en-US"/>
          </a:p>
        </p:txBody>
      </p:sp>
    </p:spTree>
    <p:extLst>
      <p:ext uri="{BB962C8B-B14F-4D97-AF65-F5344CB8AC3E}">
        <p14:creationId xmlns:p14="http://schemas.microsoft.com/office/powerpoint/2010/main" val="55138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technology and design isn’t your thing but you love communicating and teaching others, you can get paid to educate! Raise your hand if you think this is something you may enjoy. </a:t>
            </a:r>
          </a:p>
          <a:p>
            <a:endParaRPr lang="en-US" dirty="0"/>
          </a:p>
          <a:p>
            <a:r>
              <a:rPr lang="en-US" dirty="0"/>
              <a:t>This may include educating people about recycling and composting.  SWACO, the OEPA, Franklin Soil and Waster Conservation District and Parks all offer these types of programs.  </a:t>
            </a:r>
          </a:p>
          <a:p>
            <a:endParaRPr lang="en-US" dirty="0"/>
          </a:p>
          <a:p>
            <a:r>
              <a:rPr lang="en-US" dirty="0"/>
              <a:t>Another job is being the spokes person for a movement like this girl who went zero waste and tells her story through multiple mediums online to inspire others to reduce their waste too. https://youtu.be/ZT0uqEPzbd0</a:t>
            </a:r>
          </a:p>
        </p:txBody>
      </p:sp>
      <p:sp>
        <p:nvSpPr>
          <p:cNvPr id="4" name="Slide Number Placeholder 3"/>
          <p:cNvSpPr>
            <a:spLocks noGrp="1"/>
          </p:cNvSpPr>
          <p:nvPr>
            <p:ph type="sldNum" sz="quarter" idx="10"/>
          </p:nvPr>
        </p:nvSpPr>
        <p:spPr/>
        <p:txBody>
          <a:bodyPr/>
          <a:lstStyle/>
          <a:p>
            <a:fld id="{62C02714-BC73-46C0-9E3D-905273CBD2AA}" type="slidenum">
              <a:rPr lang="en-US" smtClean="0"/>
              <a:t>18</a:t>
            </a:fld>
            <a:endParaRPr lang="en-US"/>
          </a:p>
        </p:txBody>
      </p:sp>
    </p:spTree>
    <p:extLst>
      <p:ext uri="{BB962C8B-B14F-4D97-AF65-F5344CB8AC3E}">
        <p14:creationId xmlns:p14="http://schemas.microsoft.com/office/powerpoint/2010/main" val="111186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there are a ton of companies that are making money while creating a more sustainable world.</a:t>
            </a:r>
          </a:p>
          <a:p>
            <a:endParaRPr lang="en-US" dirty="0"/>
          </a:p>
          <a:p>
            <a:r>
              <a:rPr lang="en-US" dirty="0"/>
              <a:t>For example, </a:t>
            </a:r>
            <a:r>
              <a:rPr lang="en-US" dirty="0" err="1"/>
              <a:t>Woodzee</a:t>
            </a:r>
            <a:r>
              <a:rPr lang="en-US" dirty="0"/>
              <a:t> is a company that makes cool sunglasses from recycled skateboards. If you had a creative idea like this, you could be an entrepreneur and create your own company!</a:t>
            </a:r>
          </a:p>
          <a:p>
            <a:endParaRPr lang="en-US" dirty="0"/>
          </a:p>
          <a:p>
            <a:r>
              <a:rPr lang="en-US" dirty="0"/>
              <a:t>Or, you could always join a company that is already embracing circular economy ideas like Patagonia. Patagonia &amp; North Face have programs where they help people fix their clothes that tear or break instead of encouraging them to buy new! This is how a circular economy company works!</a:t>
            </a:r>
          </a:p>
          <a:p>
            <a:endParaRPr lang="en-US" dirty="0"/>
          </a:p>
          <a:p>
            <a:r>
              <a:rPr lang="en-US" dirty="0"/>
              <a:t>Consider how you can create materials and packaging inspired by designs in nature. This concept is called biomimicry and helps create more sustainable goods that won’t contaminate the planet or hurt public health. </a:t>
            </a:r>
          </a:p>
          <a:p>
            <a:endParaRPr lang="en-US" dirty="0"/>
          </a:p>
          <a:p>
            <a:r>
              <a:rPr lang="en-US" dirty="0"/>
              <a:t>For example, a company called </a:t>
            </a:r>
            <a:r>
              <a:rPr lang="en-US" dirty="0" err="1"/>
              <a:t>ecovative</a:t>
            </a:r>
            <a:r>
              <a:rPr lang="en-US" dirty="0"/>
              <a:t> found a creative way to build packaging from fungi instead of Styrofoam, which is unnatural and never can fully go back into nature. </a:t>
            </a:r>
          </a:p>
          <a:p>
            <a:endParaRPr lang="en-US" dirty="0"/>
          </a:p>
          <a:p>
            <a:r>
              <a:rPr lang="en-US" dirty="0"/>
              <a:t>Now we will discuss other products made from recycled or reused materials!  Teacher should share SWACO’s 4 R’s Kit.</a:t>
            </a:r>
          </a:p>
          <a:p>
            <a:endParaRPr lang="en-US" dirty="0"/>
          </a:p>
          <a:p>
            <a:r>
              <a:rPr lang="en-US" dirty="0"/>
              <a:t>Sources:</a:t>
            </a:r>
          </a:p>
          <a:p>
            <a:endParaRPr lang="en-US" dirty="0"/>
          </a:p>
          <a:p>
            <a:r>
              <a:rPr lang="en-US" dirty="0"/>
              <a:t>https://jamesmackeddie.com/2017/06/21/worn-wear/</a:t>
            </a:r>
          </a:p>
          <a:p>
            <a:endParaRPr lang="en-US" dirty="0"/>
          </a:p>
          <a:p>
            <a:r>
              <a:rPr lang="en-US" dirty="0"/>
              <a:t>https://www.woodzee.com/collections/mens-skateboard-sunglasses/products/sierra-recycled-skateboard-sunglasses-1</a:t>
            </a:r>
          </a:p>
          <a:p>
            <a:endParaRPr lang="en-US" dirty="0"/>
          </a:p>
          <a:p>
            <a:r>
              <a:rPr lang="en-US" dirty="0"/>
              <a:t>https://biomimicry.org/</a:t>
            </a:r>
          </a:p>
          <a:p>
            <a:endParaRPr lang="en-US" dirty="0"/>
          </a:p>
        </p:txBody>
      </p:sp>
      <p:sp>
        <p:nvSpPr>
          <p:cNvPr id="4" name="Slide Number Placeholder 3"/>
          <p:cNvSpPr>
            <a:spLocks noGrp="1"/>
          </p:cNvSpPr>
          <p:nvPr>
            <p:ph type="sldNum" sz="quarter" idx="10"/>
          </p:nvPr>
        </p:nvSpPr>
        <p:spPr/>
        <p:txBody>
          <a:bodyPr/>
          <a:lstStyle/>
          <a:p>
            <a:fld id="{62C02714-BC73-46C0-9E3D-905273CBD2AA}" type="slidenum">
              <a:rPr lang="en-US" smtClean="0"/>
              <a:t>19</a:t>
            </a:fld>
            <a:endParaRPr lang="en-US"/>
          </a:p>
        </p:txBody>
      </p:sp>
    </p:spTree>
    <p:extLst>
      <p:ext uri="{BB962C8B-B14F-4D97-AF65-F5344CB8AC3E}">
        <p14:creationId xmlns:p14="http://schemas.microsoft.com/office/powerpoint/2010/main" val="160184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02714-BC73-46C0-9E3D-905273CBD2AA}" type="slidenum">
              <a:rPr lang="en-US" smtClean="0"/>
              <a:t>2</a:t>
            </a:fld>
            <a:endParaRPr lang="en-US"/>
          </a:p>
        </p:txBody>
      </p:sp>
    </p:spTree>
    <p:extLst>
      <p:ext uri="{BB962C8B-B14F-4D97-AF65-F5344CB8AC3E}">
        <p14:creationId xmlns:p14="http://schemas.microsoft.com/office/powerpoint/2010/main" val="57826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687388" y="1143000"/>
            <a:ext cx="5483225" cy="3084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400238"/>
            <a:ext cx="5486283" cy="3600644"/>
          </a:xfrm>
          <a:prstGeom prst="rect">
            <a:avLst/>
          </a:prstGeom>
          <a:noFill/>
          <a:ln>
            <a:noFill/>
          </a:ln>
        </p:spPr>
        <p:txBody>
          <a:bodyPr spcFirstLastPara="1" wrap="square" lIns="90044" tIns="90044" rIns="90044" bIns="90044" anchor="t" anchorCtr="0">
            <a:noAutofit/>
          </a:bodyPr>
          <a:lstStyle/>
          <a:p>
            <a:pPr marL="0" indent="0"/>
            <a:endParaRPr/>
          </a:p>
        </p:txBody>
      </p:sp>
      <p:sp>
        <p:nvSpPr>
          <p:cNvPr id="443" name="Shape 443"/>
          <p:cNvSpPr txBox="1">
            <a:spLocks noGrp="1"/>
          </p:cNvSpPr>
          <p:nvPr>
            <p:ph type="sldNum" idx="12"/>
          </p:nvPr>
        </p:nvSpPr>
        <p:spPr>
          <a:xfrm>
            <a:off x="3884613" y="8684927"/>
            <a:ext cx="2971761" cy="459176"/>
          </a:xfrm>
          <a:prstGeom prst="rect">
            <a:avLst/>
          </a:prstGeom>
          <a:noFill/>
          <a:ln>
            <a:noFill/>
          </a:ln>
        </p:spPr>
        <p:txBody>
          <a:bodyPr spcFirstLastPara="1" wrap="square" lIns="90044" tIns="45010" rIns="90044" bIns="45010" anchor="b" anchorCtr="0">
            <a:noAutofit/>
          </a:bodyPr>
          <a:lstStyle/>
          <a:p>
            <a:pPr>
              <a:buSzPts val="1400"/>
            </a:pPr>
            <a:fld id="{00000000-1234-1234-1234-123412341234}" type="slidenum">
              <a:rPr lang="en-US"/>
              <a:pPr>
                <a:buSzPts val="1400"/>
              </a:pPr>
              <a:t>20</a:t>
            </a:fld>
            <a:endParaRPr/>
          </a:p>
        </p:txBody>
      </p:sp>
    </p:spTree>
    <p:extLst>
      <p:ext uri="{BB962C8B-B14F-4D97-AF65-F5344CB8AC3E}">
        <p14:creationId xmlns:p14="http://schemas.microsoft.com/office/powerpoint/2010/main" val="272655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8</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2C02714-BC73-46C0-9E3D-905273CBD2AA}" type="slidenum">
              <a:rPr lang="en-US" smtClean="0"/>
              <a:t>22</a:t>
            </a:fld>
            <a:endParaRPr lang="en-US"/>
          </a:p>
        </p:txBody>
      </p:sp>
    </p:spTree>
    <p:extLst>
      <p:ext uri="{BB962C8B-B14F-4D97-AF65-F5344CB8AC3E}">
        <p14:creationId xmlns:p14="http://schemas.microsoft.com/office/powerpoint/2010/main" val="262634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02714-BC73-46C0-9E3D-905273CBD2AA}" type="slidenum">
              <a:rPr lang="en-US" smtClean="0"/>
              <a:t>3</a:t>
            </a:fld>
            <a:endParaRPr lang="en-US"/>
          </a:p>
        </p:txBody>
      </p:sp>
    </p:spTree>
    <p:extLst>
      <p:ext uri="{BB962C8B-B14F-4D97-AF65-F5344CB8AC3E}">
        <p14:creationId xmlns:p14="http://schemas.microsoft.com/office/powerpoint/2010/main" val="408502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Franklin Co alone, about 5,000 tons of wasted material is landfilled each day. Since it’s hard to think in terms of tonnage, this is the equivalent to approximately 1,000 elephants.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We use the word “materials” and not garbage or trash, because most things that are landfilled are valuable materials that could be reduced, reused, recycled or even composted.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619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Your next question may be, well what’s being landfilled?</a:t>
            </a:r>
          </a:p>
          <a:p>
            <a:endParaRPr lang="en-US" baseline="0" dirty="0">
              <a:solidFill>
                <a:schemeClr val="tx1"/>
              </a:solidFill>
            </a:endParaRPr>
          </a:p>
          <a:p>
            <a:r>
              <a:rPr lang="en-US" baseline="0" dirty="0">
                <a:solidFill>
                  <a:schemeClr val="tx1"/>
                </a:solidFill>
              </a:rPr>
              <a:t>This graphic reflects a current breakdown of materials being wasted in Franklin County.  </a:t>
            </a:r>
          </a:p>
          <a:p>
            <a:endParaRPr lang="en-US" baseline="0" dirty="0">
              <a:solidFill>
                <a:schemeClr val="tx1"/>
              </a:solidFill>
            </a:endParaRPr>
          </a:p>
          <a:p>
            <a:r>
              <a:rPr lang="en-US" baseline="0" dirty="0">
                <a:solidFill>
                  <a:schemeClr val="tx1"/>
                </a:solidFill>
              </a:rPr>
              <a:t>Any guesses about what fibers are?  Cardboard, printing paper, notebook paper, and construction paper are a few examples of fibers accepted locally for recycling.  These types of materials can only be recycled so many times (about 4-5) before the fibers are too weak to continue to be recycled.  An example of a fiber product at the end of its recyclable life is a cardboard egg container.  Could this be reused?</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7678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Now I have a quiz for you:</a:t>
            </a:r>
          </a:p>
          <a:p>
            <a:endParaRPr lang="en-US" baseline="0" dirty="0">
              <a:solidFill>
                <a:schemeClr val="tx1"/>
              </a:solidFill>
            </a:endParaRPr>
          </a:p>
          <a:p>
            <a:r>
              <a:rPr lang="en-US" baseline="0" dirty="0">
                <a:solidFill>
                  <a:schemeClr val="tx1"/>
                </a:solidFill>
              </a:rPr>
              <a:t>What percentage of materials currently being landfilled do you think could have been recycled or recovered in Franklin County?</a:t>
            </a:r>
          </a:p>
          <a:p>
            <a:endParaRPr lang="en-US" baseline="0" dirty="0">
              <a:solidFill>
                <a:schemeClr val="tx1"/>
              </a:solidFill>
            </a:endParaRPr>
          </a:p>
          <a:p>
            <a:r>
              <a:rPr lang="en-US" baseline="0" dirty="0">
                <a:solidFill>
                  <a:schemeClr val="tx1"/>
                </a:solidFill>
              </a:rPr>
              <a:t>Although we recycle a large amount as a community, we still have a long way to go! </a:t>
            </a:r>
          </a:p>
          <a:p>
            <a:endParaRPr lang="en-US" baseline="0" dirty="0">
              <a:solidFill>
                <a:schemeClr val="tx1"/>
              </a:solidFill>
            </a:endParaRPr>
          </a:p>
          <a:p>
            <a:r>
              <a:rPr lang="en-US" dirty="0">
                <a:solidFill>
                  <a:schemeClr val="tx1"/>
                </a:solidFill>
              </a:rPr>
              <a:t>Over 76% of landfilled</a:t>
            </a:r>
            <a:r>
              <a:rPr lang="en-US" baseline="0" dirty="0">
                <a:solidFill>
                  <a:schemeClr val="tx1"/>
                </a:solidFill>
              </a:rPr>
              <a:t> materials in Franklin County could have been diverted with current markets and infrastructure for a profit of approximately $23 million. </a:t>
            </a:r>
          </a:p>
          <a:p>
            <a:endParaRPr lang="en-US" baseline="0" dirty="0">
              <a:solidFill>
                <a:schemeClr val="tx1"/>
              </a:solidFill>
            </a:endParaRPr>
          </a:p>
          <a:p>
            <a:r>
              <a:rPr lang="en-US" baseline="0" dirty="0">
                <a:solidFill>
                  <a:schemeClr val="tx1"/>
                </a:solidFill>
              </a:rPr>
              <a:t>We have an amazing opportunity to increase recovery of these materials through increased access and education.</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379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It may sound pretty doom and gloom at this point. But, we have a lot of reasons to be proud of our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In Franklin county, we have over a 45% recycling and composting rate. The national average is only 34% - this is really encouraging! </a:t>
            </a:r>
          </a:p>
          <a:p>
            <a:endParaRPr lang="en-US" dirty="0">
              <a:solidFill>
                <a:schemeClr val="tx1"/>
              </a:solidFill>
            </a:endParaRPr>
          </a:p>
          <a:p>
            <a:r>
              <a:rPr lang="en-US" baseline="0" dirty="0">
                <a:solidFill>
                  <a:schemeClr val="tx1"/>
                </a:solidFill>
              </a:rPr>
              <a:t>We diverted almost 1,000,000 tons last year.  This number is equivalent to the weight of approximately 200,000 elephants.  </a:t>
            </a:r>
          </a:p>
          <a:p>
            <a:endParaRPr lang="en-US" baseline="0" dirty="0">
              <a:solidFill>
                <a:schemeClr val="tx1"/>
              </a:solidFill>
            </a:endParaRPr>
          </a:p>
          <a:p>
            <a:r>
              <a:rPr lang="en-US" baseline="0" dirty="0">
                <a:solidFill>
                  <a:schemeClr val="tx1"/>
                </a:solidFill>
              </a:rPr>
              <a:t>It’s inspiring to think we diverted this much material from the landfill last year!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2191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687388" y="1143000"/>
            <a:ext cx="5483225" cy="3084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400238"/>
            <a:ext cx="5486400" cy="3600762"/>
          </a:xfrm>
          <a:prstGeom prst="rect">
            <a:avLst/>
          </a:prstGeom>
          <a:noFill/>
          <a:ln>
            <a:noFill/>
          </a:ln>
        </p:spPr>
        <p:txBody>
          <a:bodyPr spcFirstLastPara="1" wrap="square" lIns="90044" tIns="90044" rIns="90044" bIns="90044" anchor="t" anchorCtr="0">
            <a:noAutofit/>
          </a:bodyPr>
          <a:lstStyle/>
          <a:p>
            <a:pPr marL="450296" indent="-225148" algn="l"/>
            <a:r>
              <a:rPr lang="en-US" dirty="0"/>
              <a:t>Signage with images and simple text IS VERY IMPORTANT. The materials you see here are common materials recycled in our area. </a:t>
            </a:r>
          </a:p>
          <a:p>
            <a:pPr marL="450296" indent="-225148" algn="l"/>
            <a:r>
              <a:rPr lang="en-US" dirty="0"/>
              <a:t>There are certain items not accepted for recycling, NOT because they are not recyclable, but because there isn’t a viable, cost effective, market for the material.  Some items that are not accepted in central </a:t>
            </a:r>
          </a:p>
          <a:p>
            <a:pPr marL="450296" indent="-225148" algn="l"/>
            <a:r>
              <a:rPr lang="en-US" dirty="0"/>
              <a:t>Ohio may be accepted in other parts of the country if there is a market participant willing to purchase the material.</a:t>
            </a:r>
            <a:endParaRPr dirty="0"/>
          </a:p>
          <a:p>
            <a:pPr marL="450296" indent="-225148"/>
            <a:endParaRPr dirty="0"/>
          </a:p>
        </p:txBody>
      </p:sp>
      <p:sp>
        <p:nvSpPr>
          <p:cNvPr id="299" name="Shape 299"/>
          <p:cNvSpPr txBox="1">
            <a:spLocks noGrp="1"/>
          </p:cNvSpPr>
          <p:nvPr>
            <p:ph type="sldNum" idx="12"/>
          </p:nvPr>
        </p:nvSpPr>
        <p:spPr>
          <a:xfrm>
            <a:off x="3884613" y="8684927"/>
            <a:ext cx="2971800" cy="459073"/>
          </a:xfrm>
          <a:prstGeom prst="rect">
            <a:avLst/>
          </a:prstGeom>
          <a:noFill/>
          <a:ln>
            <a:noFill/>
          </a:ln>
        </p:spPr>
        <p:txBody>
          <a:bodyPr spcFirstLastPara="1" wrap="square" lIns="90044" tIns="45010" rIns="90044" bIns="45010" anchor="b" anchorCtr="0">
            <a:noAutofit/>
          </a:bodyPr>
          <a:lstStyle/>
          <a:p>
            <a:pPr algn="r">
              <a:buSzPts val="1200"/>
            </a:pPr>
            <a:fld id="{00000000-1234-1234-1234-123412341234}" type="slidenum">
              <a:rPr lang="en-US" sz="1200">
                <a:solidFill>
                  <a:schemeClr val="dk1"/>
                </a:solidFill>
              </a:rPr>
              <a:pPr algn="r">
                <a:buSzPts val="1200"/>
              </a:pPr>
              <a:t>8</a:t>
            </a:fld>
            <a:endParaRPr sz="1200">
              <a:solidFill>
                <a:schemeClr val="dk1"/>
              </a:solidFill>
            </a:endParaRPr>
          </a:p>
        </p:txBody>
      </p:sp>
    </p:spTree>
    <p:extLst>
      <p:ext uri="{BB962C8B-B14F-4D97-AF65-F5344CB8AC3E}">
        <p14:creationId xmlns:p14="http://schemas.microsoft.com/office/powerpoint/2010/main" val="353547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So, you may wonder, where do all these mixed recyclables go and how are they sorted?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Franklin County, most of the single stream (mixed) recyclables are processed at Rumpke’s Columbus Material Recovery Facility (MRF).  If your hauler is Waste Management, they have their own MRF that</a:t>
            </a:r>
            <a:r>
              <a:rPr lang="en-US" sz="1200" b="0" kern="1200" dirty="0">
                <a:solidFill>
                  <a:schemeClr val="tx1"/>
                </a:solidFill>
                <a:effectLst/>
                <a:latin typeface="+mn-lt"/>
                <a:ea typeface="+mn-ea"/>
                <a:cs typeface="+mn-cs"/>
              </a:rPr>
              <a:t> sorts recyclable materials. Once materials are sorted, they are sold </a:t>
            </a:r>
            <a:r>
              <a:rPr lang="en-US" sz="1200" kern="1200" dirty="0">
                <a:solidFill>
                  <a:schemeClr val="tx1"/>
                </a:solidFill>
                <a:effectLst/>
                <a:latin typeface="+mn-lt"/>
                <a:ea typeface="+mn-ea"/>
                <a:cs typeface="+mn-cs"/>
              </a:rPr>
              <a:t>to companies</a:t>
            </a:r>
            <a:r>
              <a:rPr lang="en-US" sz="1200" kern="1200" baseline="0" dirty="0">
                <a:solidFill>
                  <a:schemeClr val="tx1"/>
                </a:solidFill>
                <a:effectLst/>
                <a:latin typeface="+mn-lt"/>
                <a:ea typeface="+mn-ea"/>
                <a:cs typeface="+mn-cs"/>
              </a:rPr>
              <a:t> that make these materials into new products</a:t>
            </a:r>
            <a:r>
              <a:rPr lang="en-US" sz="1200" kern="1200" dirty="0">
                <a:solidFill>
                  <a:schemeClr val="tx1"/>
                </a:solidFill>
                <a:effectLst/>
                <a:latin typeface="+mn-lt"/>
                <a:ea typeface="+mn-ea"/>
                <a:cs typeface="+mn-cs"/>
              </a:rPr>
              <a:t>.  Rumpke is not the recycler, but the sorter and hauler of many of these materials.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step of this process requires people to sort out contamination. Contamination can be</a:t>
            </a:r>
            <a:r>
              <a:rPr lang="en-US" sz="1200" kern="1200" baseline="0" dirty="0">
                <a:solidFill>
                  <a:schemeClr val="tx1"/>
                </a:solidFill>
                <a:effectLst/>
                <a:latin typeface="+mn-lt"/>
                <a:ea typeface="+mn-ea"/>
                <a:cs typeface="+mn-cs"/>
              </a:rPr>
              <a:t> dangerous or unaccepted materials like clothing, batteries, and food. Plastic bags are also a problem material for the sorting facilities because they easily rip and get caught in the machine gears. Be sure to recycle your plastic bags at a retail location, like a grocery store, near you and keep your recyclables empty, clean, and dry to keep the recycling process running smoothly.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0DD514-94D2-49F7-9353-28FF4B70B7D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1022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69B0D-E3B3-4A0E-9915-07C47DB90607}" type="datetime1">
              <a:rPr lang="en-US" smtClean="0"/>
              <a:t>11/18/2025</a:t>
            </a:fld>
            <a:endParaRPr lang="en-US"/>
          </a:p>
        </p:txBody>
      </p:sp>
      <p:sp>
        <p:nvSpPr>
          <p:cNvPr id="6" name="Slide Number Placeholder 5"/>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287614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067F4597-E33B-4248-B623-3F7F2EBC29EB}" type="datetime1">
              <a:rPr lang="en-US" smtClean="0"/>
              <a:t>11/18/2025</a:t>
            </a:fld>
            <a:endParaRPr lang="en-US"/>
          </a:p>
        </p:txBody>
      </p:sp>
      <p:sp>
        <p:nvSpPr>
          <p:cNvPr id="5" name="Slide Number Placeholder 4"/>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312912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017005_PPT-WideTemplate_v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609600" y="6178090"/>
            <a:ext cx="2844800" cy="365125"/>
          </a:xfrm>
        </p:spPr>
        <p:txBody>
          <a:bodyPr/>
          <a:lstStyle/>
          <a:p>
            <a:fld id="{8D41E23B-BDA4-46D6-8DA4-2CA14E6B2BFA}" type="datetime1">
              <a:rPr lang="en-US" smtClean="0"/>
              <a:t>11/18/2025</a:t>
            </a:fld>
            <a:endParaRPr lang="en-US"/>
          </a:p>
        </p:txBody>
      </p:sp>
      <p:sp>
        <p:nvSpPr>
          <p:cNvPr id="4" name="Slide Number Placeholder 3"/>
          <p:cNvSpPr>
            <a:spLocks noGrp="1"/>
          </p:cNvSpPr>
          <p:nvPr>
            <p:ph type="sldNum" sz="quarter" idx="12"/>
          </p:nvPr>
        </p:nvSpPr>
        <p:spPr>
          <a:xfrm>
            <a:off x="8737600" y="6178090"/>
            <a:ext cx="2844800" cy="365125"/>
          </a:xfrm>
        </p:spPr>
        <p:txBody>
          <a:bodyPr/>
          <a:lstStyle/>
          <a:p>
            <a:fld id="{A9A29001-6408-43FB-9B1C-82A518CD80C1}" type="slidenum">
              <a:rPr lang="en-US" smtClean="0"/>
              <a:t>‹#›</a:t>
            </a:fld>
            <a:endParaRPr lang="en-US"/>
          </a:p>
        </p:txBody>
      </p:sp>
      <p:sp>
        <p:nvSpPr>
          <p:cNvPr id="5" name="Title 1"/>
          <p:cNvSpPr>
            <a:spLocks noGrp="1"/>
          </p:cNvSpPr>
          <p:nvPr>
            <p:ph type="title"/>
          </p:nvPr>
        </p:nvSpPr>
        <p:spPr>
          <a:xfrm>
            <a:off x="609600" y="274639"/>
            <a:ext cx="10972800" cy="1143000"/>
          </a:xfrm>
        </p:spPr>
        <p:txBody>
          <a:bodyPr>
            <a:normAutofit/>
          </a:bodyPr>
          <a:lstStyle>
            <a:lvl1pPr algn="l">
              <a:defRPr sz="4800"/>
            </a:lvl1pPr>
          </a:lstStyle>
          <a:p>
            <a:r>
              <a:rPr lang="en-US"/>
              <a:t>Click to edit Master title style</a:t>
            </a:r>
          </a:p>
        </p:txBody>
      </p:sp>
    </p:spTree>
    <p:extLst>
      <p:ext uri="{BB962C8B-B14F-4D97-AF65-F5344CB8AC3E}">
        <p14:creationId xmlns:p14="http://schemas.microsoft.com/office/powerpoint/2010/main" val="141208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39705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235004"/>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DA0D2F3-0369-4F27-8D3B-210047080BEF}" type="datetime1">
              <a:rPr lang="en-US" smtClean="0"/>
              <a:t>11/18/2025</a:t>
            </a:fld>
            <a:endParaRPr lang="en-US"/>
          </a:p>
        </p:txBody>
      </p:sp>
      <p:sp>
        <p:nvSpPr>
          <p:cNvPr id="7" name="Slide Number Placeholder 6"/>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38857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9AB0D2C-9673-44AF-A865-EDF102C19B51}" type="datetime1">
              <a:rPr lang="en-US" smtClean="0"/>
              <a:t>11/18/2025</a:t>
            </a:fld>
            <a:endParaRPr lang="en-US"/>
          </a:p>
        </p:txBody>
      </p:sp>
      <p:sp>
        <p:nvSpPr>
          <p:cNvPr id="7" name="Slide Number Placeholder 6"/>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100428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F07E5-EBE8-4807-97EC-237D27E092FE}" type="datetime1">
              <a:rPr lang="en-US" smtClean="0"/>
              <a:t>11/18/2025</a:t>
            </a:fld>
            <a:endParaRPr lang="en-US"/>
          </a:p>
        </p:txBody>
      </p:sp>
      <p:sp>
        <p:nvSpPr>
          <p:cNvPr id="6" name="Slide Number Placeholder 5"/>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303984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EFEC0-2ECA-4ECD-8895-4B1EC3F76856}" type="datetime1">
              <a:rPr lang="en-US" smtClean="0"/>
              <a:t>11/18/2025</a:t>
            </a:fld>
            <a:endParaRPr lang="en-US"/>
          </a:p>
        </p:txBody>
      </p:sp>
      <p:sp>
        <p:nvSpPr>
          <p:cNvPr id="6" name="Slide Number Placeholder 5"/>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7166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017005_PPT-WideTemplate_v1-0-edit.png"/>
          <p:cNvPicPr>
            <a:picLocks noChangeAspect="1"/>
          </p:cNvPicPr>
          <p:nvPr/>
        </p:nvPicPr>
        <p:blipFill rotWithShape="1">
          <a:blip r:embed="rId2">
            <a:extLst>
              <a:ext uri="{28A0092B-C50C-407E-A947-70E740481C1C}">
                <a14:useLocalDpi xmlns:a14="http://schemas.microsoft.com/office/drawing/2010/main" val="0"/>
              </a:ext>
            </a:extLst>
          </a:blip>
          <a:srcRect l="26389"/>
          <a:stretch/>
        </p:blipFill>
        <p:spPr>
          <a:xfrm>
            <a:off x="3217333" y="0"/>
            <a:ext cx="8974667" cy="6858000"/>
          </a:xfrm>
          <a:prstGeom prst="rect">
            <a:avLst/>
          </a:prstGeom>
        </p:spPr>
      </p:pic>
      <p:sp>
        <p:nvSpPr>
          <p:cNvPr id="7" name="Title 1"/>
          <p:cNvSpPr>
            <a:spLocks noGrp="1"/>
          </p:cNvSpPr>
          <p:nvPr>
            <p:ph type="title"/>
          </p:nvPr>
        </p:nvSpPr>
        <p:spPr>
          <a:xfrm>
            <a:off x="4591534" y="2615464"/>
            <a:ext cx="7434109" cy="813811"/>
          </a:xfrm>
        </p:spPr>
        <p:txBody>
          <a:bodyPr>
            <a:noAutofit/>
          </a:bodyPr>
          <a:lstStyle>
            <a:lvl1pPr algn="r">
              <a:defRPr sz="4000" b="1">
                <a:solidFill>
                  <a:schemeClr val="bg1"/>
                </a:solidFill>
              </a:defRPr>
            </a:lvl1pPr>
          </a:lstStyle>
          <a:p>
            <a:r>
              <a:rPr lang="en-US"/>
              <a:t>Click to edit Master title style</a:t>
            </a:r>
          </a:p>
        </p:txBody>
      </p:sp>
      <p:pic>
        <p:nvPicPr>
          <p:cNvPr id="5" name="Shape 16">
            <a:extLst>
              <a:ext uri="{FF2B5EF4-FFF2-40B4-BE49-F238E27FC236}">
                <a16:creationId xmlns:a16="http://schemas.microsoft.com/office/drawing/2014/main" id="{707A9D9A-6C1B-424D-8231-7315935E47A6}"/>
              </a:ext>
            </a:extLst>
          </p:cNvPr>
          <p:cNvPicPr preferRelativeResize="0"/>
          <p:nvPr userDrawn="1"/>
        </p:nvPicPr>
        <p:blipFill rotWithShape="1">
          <a:blip r:embed="rId3">
            <a:alphaModFix/>
          </a:blip>
          <a:srcRect/>
          <a:stretch/>
        </p:blipFill>
        <p:spPr>
          <a:xfrm>
            <a:off x="-2191110" y="0"/>
            <a:ext cx="9280168" cy="6194323"/>
          </a:xfrm>
          <a:prstGeom prst="rect">
            <a:avLst/>
          </a:prstGeom>
          <a:noFill/>
          <a:ln>
            <a:noFill/>
          </a:ln>
        </p:spPr>
      </p:pic>
    </p:spTree>
    <p:extLst>
      <p:ext uri="{BB962C8B-B14F-4D97-AF65-F5344CB8AC3E}">
        <p14:creationId xmlns:p14="http://schemas.microsoft.com/office/powerpoint/2010/main" val="415424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5" name="Picture 4" descr="017005_PPT-WideTemplate_v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title"/>
          </p:nvPr>
        </p:nvSpPr>
        <p:spPr>
          <a:xfrm>
            <a:off x="4500611" y="4704776"/>
            <a:ext cx="7434109" cy="813811"/>
          </a:xfrm>
        </p:spPr>
        <p:txBody>
          <a:bodyPr>
            <a:noAutofit/>
          </a:bodyPr>
          <a:lstStyle>
            <a:lvl1pPr algn="r">
              <a:defRPr sz="4267" b="1">
                <a:solidFill>
                  <a:schemeClr val="bg1"/>
                </a:solidFill>
              </a:defRPr>
            </a:lvl1pPr>
          </a:lstStyle>
          <a:p>
            <a:r>
              <a:rPr lang="en-US"/>
              <a:t>Click to edit Master title style</a:t>
            </a:r>
          </a:p>
        </p:txBody>
      </p:sp>
    </p:spTree>
    <p:extLst>
      <p:ext uri="{BB962C8B-B14F-4D97-AF65-F5344CB8AC3E}">
        <p14:creationId xmlns:p14="http://schemas.microsoft.com/office/powerpoint/2010/main" val="226099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36AA-FC52-4F6B-8D5C-57D6822C9D5F}" type="datetime1">
              <a:rPr lang="en-US" smtClean="0"/>
              <a:t>11/18/2025</a:t>
            </a:fld>
            <a:endParaRPr lang="en-US"/>
          </a:p>
        </p:txBody>
      </p:sp>
      <p:sp>
        <p:nvSpPr>
          <p:cNvPr id="6" name="Slide Number Placeholder 5"/>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267522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017005_PPT-WideTemplate_v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70B33F-458E-4647-A8B4-93C25FD43761}" type="datetime1">
              <a:rPr lang="en-US" smtClean="0"/>
              <a:t>11/18/2025</a:t>
            </a:fld>
            <a:endParaRPr lang="en-US"/>
          </a:p>
        </p:txBody>
      </p:sp>
      <p:sp>
        <p:nvSpPr>
          <p:cNvPr id="4" name="Slide Number Placeholder 3"/>
          <p:cNvSpPr>
            <a:spLocks noGrp="1"/>
          </p:cNvSpPr>
          <p:nvPr>
            <p:ph type="sldNum" sz="quarter" idx="11"/>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70615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descr="017005_PPT-WideTemplate_v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076506"/>
            <a:ext cx="2844800" cy="365125"/>
          </a:xfrm>
        </p:spPr>
        <p:txBody>
          <a:bodyPr/>
          <a:lstStyle/>
          <a:p>
            <a:fld id="{2C8CF1E1-7BDD-4315-8DCE-965CB73F6665}" type="datetime1">
              <a:rPr lang="en-US" smtClean="0"/>
              <a:t>11/18/2025</a:t>
            </a:fld>
            <a:endParaRPr lang="en-US"/>
          </a:p>
        </p:txBody>
      </p:sp>
      <p:sp>
        <p:nvSpPr>
          <p:cNvPr id="4" name="Slide Number Placeholder 3"/>
          <p:cNvSpPr>
            <a:spLocks noGrp="1"/>
          </p:cNvSpPr>
          <p:nvPr>
            <p:ph type="sldNum" sz="quarter" idx="11"/>
          </p:nvPr>
        </p:nvSpPr>
        <p:spPr>
          <a:xfrm>
            <a:off x="8737600" y="6076506"/>
            <a:ext cx="2844800" cy="365125"/>
          </a:xfrm>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59845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F2A1A4-E89F-4346-B7B2-617C8A8D18A2}" type="datetime1">
              <a:rPr lang="en-US" smtClean="0"/>
              <a:t>11/18/2025</a:t>
            </a:fld>
            <a:endParaRPr lang="en-US"/>
          </a:p>
        </p:txBody>
      </p:sp>
      <p:sp>
        <p:nvSpPr>
          <p:cNvPr id="6" name="Slide Number Placeholder 5"/>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17458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0699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069904"/>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B22107-A582-47BE-9C51-B446821A455D}" type="datetime1">
              <a:rPr lang="en-US" smtClean="0"/>
              <a:t>11/18/2025</a:t>
            </a:fld>
            <a:endParaRPr lang="en-US"/>
          </a:p>
        </p:txBody>
      </p:sp>
      <p:sp>
        <p:nvSpPr>
          <p:cNvPr id="7" name="Slide Number Placeholder 6"/>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260316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49523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49523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94CA44-B903-4A40-BF4F-787FBA27D50E}" type="datetime1">
              <a:rPr lang="en-US" smtClean="0"/>
              <a:t>11/18/2025</a:t>
            </a:fld>
            <a:endParaRPr lang="en-US"/>
          </a:p>
        </p:txBody>
      </p:sp>
      <p:sp>
        <p:nvSpPr>
          <p:cNvPr id="9" name="Slide Number Placeholder 8"/>
          <p:cNvSpPr>
            <a:spLocks noGrp="1"/>
          </p:cNvSpPr>
          <p:nvPr>
            <p:ph type="sldNum" sz="quarter" idx="12"/>
          </p:nvPr>
        </p:nvSpPr>
        <p:spPr/>
        <p:txBody>
          <a:bodyPr/>
          <a:lstStyle/>
          <a:p>
            <a:fld id="{A9A29001-6408-43FB-9B1C-82A518CD80C1}" type="slidenum">
              <a:rPr lang="en-US" smtClean="0"/>
              <a:t>‹#›</a:t>
            </a:fld>
            <a:endParaRPr lang="en-US"/>
          </a:p>
        </p:txBody>
      </p:sp>
    </p:spTree>
    <p:extLst>
      <p:ext uri="{BB962C8B-B14F-4D97-AF65-F5344CB8AC3E}">
        <p14:creationId xmlns:p14="http://schemas.microsoft.com/office/powerpoint/2010/main" val="840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017005_PPT-WideTemplate_v1-03.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39877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670106"/>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4E27C55-34A8-4F33-BC54-7A3E5E9366C7}" type="datetime1">
              <a:rPr lang="en-US" smtClean="0"/>
              <a:t>11/18/2025</a:t>
            </a:fld>
            <a:endParaRPr lang="en-US"/>
          </a:p>
        </p:txBody>
      </p:sp>
      <p:sp>
        <p:nvSpPr>
          <p:cNvPr id="6" name="Slide Number Placeholder 5"/>
          <p:cNvSpPr>
            <a:spLocks noGrp="1"/>
          </p:cNvSpPr>
          <p:nvPr>
            <p:ph type="sldNum" sz="quarter" idx="4"/>
          </p:nvPr>
        </p:nvSpPr>
        <p:spPr>
          <a:xfrm>
            <a:off x="8737600" y="5670106"/>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6514B11-C706-4EF1-A03C-E0711E0D631E}" type="slidenum">
              <a:rPr lang="en-US" smtClean="0"/>
              <a:t>‹#›</a:t>
            </a:fld>
            <a:endParaRPr lang="en-US"/>
          </a:p>
        </p:txBody>
      </p:sp>
    </p:spTree>
    <p:extLst>
      <p:ext uri="{BB962C8B-B14F-4D97-AF65-F5344CB8AC3E}">
        <p14:creationId xmlns:p14="http://schemas.microsoft.com/office/powerpoint/2010/main" val="3832763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609585" rtl="0" eaLnBrk="1" latinLnBrk="0" hangingPunct="1">
        <a:spcBef>
          <a:spcPct val="0"/>
        </a:spcBef>
        <a:buNone/>
        <a:defRPr sz="5867" kern="1200">
          <a:solidFill>
            <a:srgbClr val="043685"/>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youtube.com/watch?v=zCRKvDyyHm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35.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hyperlink" Target="mailto:schools@swaco.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stcompany.com/3048033/adidas-knit-these-sneakers-entirely-from-ocean-plastic-trash" TargetMode="External"/><Relationship Id="rId2" Type="http://schemas.openxmlformats.org/officeDocument/2006/relationships/hyperlink" Target="http://performancedrive.com.au/wp-content/uploads/2016/08/2017-Honda-NSX-production.jpg"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ecovative.com/" TargetMode="External"/><Relationship Id="rId2" Type="http://schemas.openxmlformats.org/officeDocument/2006/relationships/hyperlink" Target="https://youtu.be/ZT0uqEPzbd0" TargetMode="External"/><Relationship Id="rId1" Type="http://schemas.openxmlformats.org/officeDocument/2006/relationships/slideLayout" Target="../slideLayouts/slideLayout10.xml"/><Relationship Id="rId6" Type="http://schemas.openxmlformats.org/officeDocument/2006/relationships/hyperlink" Target="https://biomimicry.org/" TargetMode="External"/><Relationship Id="rId5" Type="http://schemas.openxmlformats.org/officeDocument/2006/relationships/hyperlink" Target="https://www.woodzee.com/collections/mens-skateboard-sunglasses/products/sierra-recycled-skateboard-sunglasses-1" TargetMode="External"/><Relationship Id="rId4" Type="http://schemas.openxmlformats.org/officeDocument/2006/relationships/hyperlink" Target="https://jamesmackeddie.com/2017/06/21/worn-we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youtube.com/watch?v=g9s-2V4ZqrA" TargetMode="External"/><Relationship Id="rId4" Type="http://schemas.openxmlformats.org/officeDocument/2006/relationships/hyperlink" Target="https://www.youtube.com/watch?v=E8beTTxtvK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26680" y="1761067"/>
            <a:ext cx="4465320" cy="1718743"/>
          </a:xfrm>
        </p:spPr>
        <p:txBody>
          <a:bodyPr/>
          <a:lstStyle/>
          <a:p>
            <a:br>
              <a:rPr lang="en-US" sz="3733" dirty="0"/>
            </a:br>
            <a:r>
              <a:rPr lang="en-US" sz="7200" dirty="0">
                <a:solidFill>
                  <a:srgbClr val="004A97"/>
                </a:solidFill>
              </a:rPr>
              <a:t>The 4 R’s</a:t>
            </a:r>
            <a:br>
              <a:rPr lang="en-US" sz="3600" dirty="0">
                <a:solidFill>
                  <a:srgbClr val="004A97"/>
                </a:solidFill>
              </a:rPr>
            </a:br>
            <a:r>
              <a:rPr lang="en-US" sz="3600" dirty="0"/>
              <a:t>You </a:t>
            </a:r>
            <a:r>
              <a:rPr lang="en-US" sz="3600" dirty="0">
                <a:solidFill>
                  <a:srgbClr val="004A97"/>
                </a:solidFill>
              </a:rPr>
              <a:t>Can Make a Difference!</a:t>
            </a:r>
            <a:br>
              <a:rPr lang="en-US" sz="3200" dirty="0">
                <a:solidFill>
                  <a:srgbClr val="004A97"/>
                </a:solidFill>
              </a:rPr>
            </a:br>
            <a:endParaRPr lang="en-US" sz="3200" b="0" dirty="0">
              <a:solidFill>
                <a:srgbClr val="004A97"/>
              </a:solidFill>
            </a:endParaRPr>
          </a:p>
        </p:txBody>
      </p:sp>
      <p:sp>
        <p:nvSpPr>
          <p:cNvPr id="4" name="TextBox 3">
            <a:extLst>
              <a:ext uri="{FF2B5EF4-FFF2-40B4-BE49-F238E27FC236}">
                <a16:creationId xmlns:a16="http://schemas.microsoft.com/office/drawing/2014/main" id="{B57E48CD-6E6A-B6DC-D6A1-8806AB1F7968}"/>
              </a:ext>
            </a:extLst>
          </p:cNvPr>
          <p:cNvSpPr txBox="1"/>
          <p:nvPr/>
        </p:nvSpPr>
        <p:spPr>
          <a:xfrm>
            <a:off x="154710" y="6377770"/>
            <a:ext cx="7421418" cy="307777"/>
          </a:xfrm>
          <a:prstGeom prst="rect">
            <a:avLst/>
          </a:prstGeom>
          <a:noFill/>
        </p:spPr>
        <p:txBody>
          <a:bodyPr wrap="square">
            <a:spAutoFit/>
          </a:bodyPr>
          <a:lstStyle/>
          <a:p>
            <a:r>
              <a:rPr lang="en-US" sz="1400" i="0" baseline="0" dirty="0">
                <a:latin typeface="Architects Daughter" panose="02000505000000020004" pitchFamily="2" charset="0"/>
              </a:rPr>
              <a:t>Teacher notes for each slide are on slides 21-24.</a:t>
            </a:r>
          </a:p>
        </p:txBody>
      </p:sp>
    </p:spTree>
    <p:extLst>
      <p:ext uri="{BB962C8B-B14F-4D97-AF65-F5344CB8AC3E}">
        <p14:creationId xmlns:p14="http://schemas.microsoft.com/office/powerpoint/2010/main" val="58739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 name="Picture 2">
            <a:extLst>
              <a:ext uri="{FF2B5EF4-FFF2-40B4-BE49-F238E27FC236}">
                <a16:creationId xmlns:a16="http://schemas.microsoft.com/office/drawing/2014/main" id="{3A6E15C2-B038-57E6-F81F-965E81EE3B20}"/>
              </a:ext>
            </a:extLst>
          </p:cNvPr>
          <p:cNvPicPr>
            <a:picLocks noChangeAspect="1"/>
          </p:cNvPicPr>
          <p:nvPr/>
        </p:nvPicPr>
        <p:blipFill>
          <a:blip r:embed="rId3"/>
          <a:stretch>
            <a:fillRect/>
          </a:stretch>
        </p:blipFill>
        <p:spPr>
          <a:xfrm>
            <a:off x="3841537" y="81279"/>
            <a:ext cx="4508925" cy="5857621"/>
          </a:xfrm>
          <a:prstGeom prst="rect">
            <a:avLst/>
          </a:prstGeom>
        </p:spPr>
      </p:pic>
    </p:spTree>
    <p:extLst>
      <p:ext uri="{BB962C8B-B14F-4D97-AF65-F5344CB8AC3E}">
        <p14:creationId xmlns:p14="http://schemas.microsoft.com/office/powerpoint/2010/main" val="128226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0" y="584200"/>
            <a:ext cx="2844800" cy="1143000"/>
          </a:xfrm>
        </p:spPr>
        <p:txBody>
          <a:bodyPr/>
          <a:lstStyle/>
          <a:p>
            <a:r>
              <a:rPr lang="en-US" b="1" dirty="0"/>
              <a:t>2 hours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45" y="787400"/>
            <a:ext cx="3031067" cy="4546600"/>
          </a:xfrm>
          <a:prstGeom prst="rect">
            <a:avLst/>
          </a:prstGeom>
        </p:spPr>
      </p:pic>
      <p:pic>
        <p:nvPicPr>
          <p:cNvPr id="2050" name="Picture 2" descr="Image result for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28789"/>
            <a:ext cx="7179733"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Lightning Bolt 4"/>
          <p:cNvSpPr/>
          <p:nvPr/>
        </p:nvSpPr>
        <p:spPr>
          <a:xfrm rot="17476513">
            <a:off x="4021967" y="2467307"/>
            <a:ext cx="1019079" cy="1961565"/>
          </a:xfrm>
          <a:prstGeom prst="lightningBolt">
            <a:avLst/>
          </a:prstGeom>
          <a:solidFill>
            <a:srgbClr val="FBD9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pic>
        <p:nvPicPr>
          <p:cNvPr id="8194" name="Picture 2" descr="Image result for stranger things">
            <a:extLst>
              <a:ext uri="{FF2B5EF4-FFF2-40B4-BE49-F238E27FC236}">
                <a16:creationId xmlns:a16="http://schemas.microsoft.com/office/drawing/2014/main" id="{E89A97D9-2D36-4159-AB07-D1CD1B1663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062"/>
          <a:stretch/>
        </p:blipFill>
        <p:spPr bwMode="auto">
          <a:xfrm>
            <a:off x="5884607" y="1772918"/>
            <a:ext cx="5117690" cy="281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3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33" b="1" dirty="0"/>
              <a:t>Transition from a Linear Economy…</a:t>
            </a:r>
          </a:p>
        </p:txBody>
      </p:sp>
      <p:graphicFrame>
        <p:nvGraphicFramePr>
          <p:cNvPr id="4" name="Diagram 3"/>
          <p:cNvGraphicFramePr/>
          <p:nvPr/>
        </p:nvGraphicFramePr>
        <p:xfrm>
          <a:off x="952819" y="2045865"/>
          <a:ext cx="10629581" cy="472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a:duotone>
              <a:schemeClr val="accent6">
                <a:shade val="45000"/>
                <a:satMod val="135000"/>
              </a:schemeClr>
              <a:prstClr val="white"/>
            </a:duotone>
          </a:blip>
          <a:srcRect t="47716" b="-1"/>
          <a:stretch/>
        </p:blipFill>
        <p:spPr>
          <a:xfrm>
            <a:off x="5016794" y="2615897"/>
            <a:ext cx="2158412" cy="1169612"/>
          </a:xfrm>
          <a:prstGeom prst="rect">
            <a:avLst/>
          </a:prstGeom>
        </p:spPr>
      </p:pic>
      <p:pic>
        <p:nvPicPr>
          <p:cNvPr id="9" name="Picture 8" descr="&lt;strong&gt;Mining icon&lt;/strong&gt; | Game-&lt;strong&gt;icons&lt;/strong&gt;.net"/>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51860" y="2566308"/>
            <a:ext cx="1219200" cy="1219200"/>
          </a:xfrm>
          <a:prstGeom prst="rect">
            <a:avLst/>
          </a:prstGeom>
        </p:spPr>
      </p:pic>
      <p:pic>
        <p:nvPicPr>
          <p:cNvPr id="13" name="Picture 12" descr="Clipart - &lt;strong&gt;Landfill&lt;/strong&gt; with options"/>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b="36533"/>
          <a:stretch/>
        </p:blipFill>
        <p:spPr>
          <a:xfrm>
            <a:off x="8913180" y="2333588"/>
            <a:ext cx="1840637" cy="1451921"/>
          </a:xfrm>
          <a:prstGeom prst="rect">
            <a:avLst/>
          </a:prstGeom>
        </p:spPr>
      </p:pic>
    </p:spTree>
    <p:extLst>
      <p:ext uri="{BB962C8B-B14F-4D97-AF65-F5344CB8AC3E}">
        <p14:creationId xmlns:p14="http://schemas.microsoft.com/office/powerpoint/2010/main" val="375752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333" b="1" dirty="0"/>
              <a:t>…Towards a Circular Economy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5027" b="12895"/>
          <a:stretch/>
        </p:blipFill>
        <p:spPr>
          <a:xfrm>
            <a:off x="3042082" y="1299270"/>
            <a:ext cx="6107837" cy="5055484"/>
          </a:xfrm>
          <a:prstGeom prst="rect">
            <a:avLst/>
          </a:prstGeom>
        </p:spPr>
      </p:pic>
    </p:spTree>
    <p:extLst>
      <p:ext uri="{BB962C8B-B14F-4D97-AF65-F5344CB8AC3E}">
        <p14:creationId xmlns:p14="http://schemas.microsoft.com/office/powerpoint/2010/main" val="231849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0200"/>
            <a:ext cx="12192000" cy="4165600"/>
          </a:xfrm>
          <a:prstGeom prst="rect">
            <a:avLst/>
          </a:prstGeom>
          <a:solidFill>
            <a:srgbClr val="004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sp>
        <p:nvSpPr>
          <p:cNvPr id="2" name="Title 1"/>
          <p:cNvSpPr>
            <a:spLocks noGrp="1"/>
          </p:cNvSpPr>
          <p:nvPr>
            <p:ph type="title"/>
          </p:nvPr>
        </p:nvSpPr>
        <p:spPr>
          <a:xfrm>
            <a:off x="508000" y="3124200"/>
            <a:ext cx="9652000" cy="813811"/>
          </a:xfrm>
        </p:spPr>
        <p:txBody>
          <a:bodyPr/>
          <a:lstStyle/>
          <a:p>
            <a:pPr algn="l"/>
            <a:r>
              <a:rPr lang="en-US" sz="5333" dirty="0"/>
              <a:t>Careers that you may consider to help make a </a:t>
            </a:r>
            <a:r>
              <a:rPr lang="en-US" sz="5333" dirty="0">
                <a:solidFill>
                  <a:srgbClr val="49CBEF"/>
                </a:solidFill>
              </a:rPr>
              <a:t>difference</a:t>
            </a:r>
            <a:endParaRPr lang="en-US" sz="3733" dirty="0">
              <a:solidFill>
                <a:srgbClr val="49CBEF"/>
              </a:solidFill>
            </a:endParaRPr>
          </a:p>
        </p:txBody>
      </p:sp>
    </p:spTree>
    <p:extLst>
      <p:ext uri="{BB962C8B-B14F-4D97-AF65-F5344CB8AC3E}">
        <p14:creationId xmlns:p14="http://schemas.microsoft.com/office/powerpoint/2010/main" val="383075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0783" t="7108" r="1365"/>
          <a:stretch/>
        </p:blipFill>
        <p:spPr>
          <a:xfrm>
            <a:off x="2438401" y="183536"/>
            <a:ext cx="7656052" cy="5860845"/>
          </a:xfrm>
          <a:prstGeom prst="rect">
            <a:avLst/>
          </a:prstGeom>
        </p:spPr>
      </p:pic>
      <p:sp>
        <p:nvSpPr>
          <p:cNvPr id="2" name="TextBox 1">
            <a:extLst>
              <a:ext uri="{FF2B5EF4-FFF2-40B4-BE49-F238E27FC236}">
                <a16:creationId xmlns:a16="http://schemas.microsoft.com/office/drawing/2014/main" id="{3E78B388-4BBF-45E0-95CC-6B9ABE8D2BE6}"/>
              </a:ext>
            </a:extLst>
          </p:cNvPr>
          <p:cNvSpPr txBox="1"/>
          <p:nvPr/>
        </p:nvSpPr>
        <p:spPr>
          <a:xfrm>
            <a:off x="4866043" y="6044381"/>
            <a:ext cx="2800767" cy="369332"/>
          </a:xfrm>
          <a:prstGeom prst="rect">
            <a:avLst/>
          </a:prstGeom>
          <a:noFill/>
        </p:spPr>
        <p:txBody>
          <a:bodyPr wrap="none" rtlCol="0">
            <a:spAutoFit/>
          </a:bodyPr>
          <a:lstStyle/>
          <a:p>
            <a:r>
              <a:rPr lang="en-US" dirty="0"/>
              <a:t>Click </a:t>
            </a:r>
            <a:r>
              <a:rPr lang="en-US" dirty="0">
                <a:hlinkClick r:id="rId4"/>
              </a:rPr>
              <a:t>here</a:t>
            </a:r>
            <a:r>
              <a:rPr lang="en-US" dirty="0"/>
              <a:t> to view this video</a:t>
            </a:r>
          </a:p>
        </p:txBody>
      </p:sp>
    </p:spTree>
    <p:extLst>
      <p:ext uri="{BB962C8B-B14F-4D97-AF65-F5344CB8AC3E}">
        <p14:creationId xmlns:p14="http://schemas.microsoft.com/office/powerpoint/2010/main" val="136184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C4BF29-E056-466F-ADB0-B32185B09F6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122500" y="1565711"/>
            <a:ext cx="4099034" cy="3143329"/>
          </a:xfrm>
          <a:prstGeom prst="rect">
            <a:avLst/>
          </a:prstGeom>
        </p:spPr>
      </p:pic>
      <p:pic>
        <p:nvPicPr>
          <p:cNvPr id="7" name="Picture 6">
            <a:extLst>
              <a:ext uri="{FF2B5EF4-FFF2-40B4-BE49-F238E27FC236}">
                <a16:creationId xmlns:a16="http://schemas.microsoft.com/office/drawing/2014/main" id="{59375AB3-9938-43A3-9C55-F61D275A3914}"/>
              </a:ext>
            </a:extLst>
          </p:cNvPr>
          <p:cNvPicPr>
            <a:picLocks noChangeAspect="1"/>
          </p:cNvPicPr>
          <p:nvPr/>
        </p:nvPicPr>
        <p:blipFill>
          <a:blip r:embed="rId5"/>
          <a:stretch>
            <a:fillRect/>
          </a:stretch>
        </p:blipFill>
        <p:spPr>
          <a:xfrm>
            <a:off x="6517377" y="1565711"/>
            <a:ext cx="3104297" cy="3138693"/>
          </a:xfrm>
          <a:prstGeom prst="rect">
            <a:avLst/>
          </a:prstGeom>
        </p:spPr>
      </p:pic>
      <p:sp>
        <p:nvSpPr>
          <p:cNvPr id="4" name="Title 1">
            <a:extLst>
              <a:ext uri="{FF2B5EF4-FFF2-40B4-BE49-F238E27FC236}">
                <a16:creationId xmlns:a16="http://schemas.microsoft.com/office/drawing/2014/main" id="{3874E6B3-49D2-464F-8F46-70A24EDD0507}"/>
              </a:ext>
            </a:extLst>
          </p:cNvPr>
          <p:cNvSpPr>
            <a:spLocks noGrp="1"/>
          </p:cNvSpPr>
          <p:nvPr>
            <p:ph type="title"/>
          </p:nvPr>
        </p:nvSpPr>
        <p:spPr>
          <a:xfrm>
            <a:off x="609600" y="274639"/>
            <a:ext cx="10972800" cy="1143000"/>
          </a:xfrm>
        </p:spPr>
        <p:txBody>
          <a:bodyPr>
            <a:normAutofit/>
          </a:bodyPr>
          <a:lstStyle/>
          <a:p>
            <a:pPr algn="l"/>
            <a:r>
              <a:rPr lang="en-US" sz="4000" b="1" dirty="0">
                <a:solidFill>
                  <a:srgbClr val="004A97"/>
                </a:solidFill>
              </a:rPr>
              <a:t>If you enjoy architecture…</a:t>
            </a:r>
          </a:p>
        </p:txBody>
      </p:sp>
      <p:sp>
        <p:nvSpPr>
          <p:cNvPr id="5" name="Rectangle 4">
            <a:extLst>
              <a:ext uri="{FF2B5EF4-FFF2-40B4-BE49-F238E27FC236}">
                <a16:creationId xmlns:a16="http://schemas.microsoft.com/office/drawing/2014/main" id="{0F2329F0-72B6-4D6F-93FB-9F9C69E543C4}"/>
              </a:ext>
            </a:extLst>
          </p:cNvPr>
          <p:cNvSpPr/>
          <p:nvPr/>
        </p:nvSpPr>
        <p:spPr>
          <a:xfrm>
            <a:off x="5316069" y="4895714"/>
            <a:ext cx="5603778" cy="646331"/>
          </a:xfrm>
          <a:prstGeom prst="rect">
            <a:avLst/>
          </a:prstGeom>
        </p:spPr>
        <p:txBody>
          <a:bodyPr wrap="none">
            <a:spAutoFit/>
          </a:bodyPr>
          <a:lstStyle/>
          <a:p>
            <a:r>
              <a:rPr lang="en-US" sz="3600" b="1" dirty="0">
                <a:solidFill>
                  <a:srgbClr val="004A97"/>
                </a:solidFill>
                <a:latin typeface="+mj-lt"/>
              </a:rPr>
              <a:t>Design Waste-Free Buildings</a:t>
            </a:r>
          </a:p>
        </p:txBody>
      </p:sp>
      <p:sp>
        <p:nvSpPr>
          <p:cNvPr id="3" name="Rectangle 2">
            <a:extLst>
              <a:ext uri="{FF2B5EF4-FFF2-40B4-BE49-F238E27FC236}">
                <a16:creationId xmlns:a16="http://schemas.microsoft.com/office/drawing/2014/main" id="{47C1A5C1-C74B-40B9-BE83-0A1F335B7B2D}"/>
              </a:ext>
            </a:extLst>
          </p:cNvPr>
          <p:cNvSpPr/>
          <p:nvPr/>
        </p:nvSpPr>
        <p:spPr>
          <a:xfrm>
            <a:off x="7109062" y="4242739"/>
            <a:ext cx="2362698" cy="461665"/>
          </a:xfrm>
          <a:prstGeom prst="rect">
            <a:avLst/>
          </a:prstGeom>
        </p:spPr>
        <p:txBody>
          <a:bodyPr wrap="none">
            <a:spAutoFit/>
          </a:bodyPr>
          <a:lstStyle/>
          <a:p>
            <a:pPr fontAlgn="base"/>
            <a:r>
              <a:rPr lang="en-US" sz="2400" b="1" dirty="0" err="1">
                <a:solidFill>
                  <a:schemeClr val="bg1"/>
                </a:solidFill>
                <a:latin typeface="-apple-system"/>
              </a:rPr>
              <a:t>moderntinyliving</a:t>
            </a:r>
            <a:endParaRPr lang="en-US" sz="2400" b="1" dirty="0">
              <a:solidFill>
                <a:schemeClr val="bg1"/>
              </a:solidFill>
              <a:latin typeface="-apple-system"/>
            </a:endParaRPr>
          </a:p>
        </p:txBody>
      </p:sp>
      <p:pic>
        <p:nvPicPr>
          <p:cNvPr id="2052" name="Picture 4" descr="Image result for instagram icon">
            <a:extLst>
              <a:ext uri="{FF2B5EF4-FFF2-40B4-BE49-F238E27FC236}">
                <a16:creationId xmlns:a16="http://schemas.microsoft.com/office/drawing/2014/main" id="{A641BE3D-5A2B-4668-BC0C-CA858890D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066" y="4314116"/>
            <a:ext cx="323962" cy="3239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B250055-C6E6-426B-8F0D-61F16E541E32}"/>
              </a:ext>
            </a:extLst>
          </p:cNvPr>
          <p:cNvSpPr/>
          <p:nvPr/>
        </p:nvSpPr>
        <p:spPr>
          <a:xfrm>
            <a:off x="3230075" y="4222150"/>
            <a:ext cx="2428422" cy="461665"/>
          </a:xfrm>
          <a:prstGeom prst="rect">
            <a:avLst/>
          </a:prstGeom>
        </p:spPr>
        <p:txBody>
          <a:bodyPr wrap="none">
            <a:spAutoFit/>
          </a:bodyPr>
          <a:lstStyle/>
          <a:p>
            <a:pPr fontAlgn="base"/>
            <a:r>
              <a:rPr lang="en-US" sz="2400" b="1" dirty="0" err="1">
                <a:solidFill>
                  <a:schemeClr val="bg1"/>
                </a:solidFill>
                <a:latin typeface="-apple-system"/>
              </a:rPr>
              <a:t>Grange_Audubon</a:t>
            </a:r>
            <a:endParaRPr lang="en-US" sz="2400" b="1" dirty="0">
              <a:solidFill>
                <a:schemeClr val="bg1"/>
              </a:solidFill>
              <a:latin typeface="-apple-system"/>
            </a:endParaRPr>
          </a:p>
        </p:txBody>
      </p:sp>
      <p:pic>
        <p:nvPicPr>
          <p:cNvPr id="14" name="Picture 4" descr="Image result for instagram icon">
            <a:extLst>
              <a:ext uri="{FF2B5EF4-FFF2-40B4-BE49-F238E27FC236}">
                <a16:creationId xmlns:a16="http://schemas.microsoft.com/office/drawing/2014/main" id="{61E5483A-5F56-4B77-8302-0D9CCC829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079" y="4293527"/>
            <a:ext cx="323962" cy="32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8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74E6B3-49D2-464F-8F46-70A24EDD0507}"/>
              </a:ext>
            </a:extLst>
          </p:cNvPr>
          <p:cNvSpPr>
            <a:spLocks noGrp="1"/>
          </p:cNvSpPr>
          <p:nvPr>
            <p:ph type="title"/>
          </p:nvPr>
        </p:nvSpPr>
        <p:spPr>
          <a:xfrm>
            <a:off x="609600" y="274639"/>
            <a:ext cx="10972800" cy="1143000"/>
          </a:xfrm>
        </p:spPr>
        <p:txBody>
          <a:bodyPr>
            <a:normAutofit/>
          </a:bodyPr>
          <a:lstStyle/>
          <a:p>
            <a:pPr algn="l"/>
            <a:r>
              <a:rPr lang="en-US" sz="4000" b="1" dirty="0">
                <a:solidFill>
                  <a:srgbClr val="004A97"/>
                </a:solidFill>
              </a:rPr>
              <a:t>If you enjoy fixing things &amp; solving problems…</a:t>
            </a:r>
          </a:p>
        </p:txBody>
      </p:sp>
      <p:sp>
        <p:nvSpPr>
          <p:cNvPr id="5" name="Rectangle 4">
            <a:extLst>
              <a:ext uri="{FF2B5EF4-FFF2-40B4-BE49-F238E27FC236}">
                <a16:creationId xmlns:a16="http://schemas.microsoft.com/office/drawing/2014/main" id="{0F2329F0-72B6-4D6F-93FB-9F9C69E543C4}"/>
              </a:ext>
            </a:extLst>
          </p:cNvPr>
          <p:cNvSpPr/>
          <p:nvPr/>
        </p:nvSpPr>
        <p:spPr>
          <a:xfrm>
            <a:off x="5316069" y="4895714"/>
            <a:ext cx="6266331" cy="646331"/>
          </a:xfrm>
          <a:prstGeom prst="rect">
            <a:avLst/>
          </a:prstGeom>
        </p:spPr>
        <p:txBody>
          <a:bodyPr wrap="none">
            <a:spAutoFit/>
          </a:bodyPr>
          <a:lstStyle/>
          <a:p>
            <a:r>
              <a:rPr lang="en-US" sz="3600" b="1" dirty="0">
                <a:solidFill>
                  <a:srgbClr val="004A97"/>
                </a:solidFill>
                <a:latin typeface="+mj-lt"/>
              </a:rPr>
              <a:t>Engineer New Systems &amp; Goods</a:t>
            </a:r>
          </a:p>
        </p:txBody>
      </p:sp>
      <p:pic>
        <p:nvPicPr>
          <p:cNvPr id="1028" name="Picture 4" descr="Image result for honda supercar manufacturing">
            <a:extLst>
              <a:ext uri="{FF2B5EF4-FFF2-40B4-BE49-F238E27FC236}">
                <a16:creationId xmlns:a16="http://schemas.microsoft.com/office/drawing/2014/main" id="{F8224205-E651-4DA0-949C-A1018FCC1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275" y="1524535"/>
            <a:ext cx="4668977" cy="32642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960F12-9888-475C-A8BA-560598F2E914}"/>
              </a:ext>
            </a:extLst>
          </p:cNvPr>
          <p:cNvSpPr txBox="1"/>
          <p:nvPr/>
        </p:nvSpPr>
        <p:spPr>
          <a:xfrm>
            <a:off x="1453620" y="1524534"/>
            <a:ext cx="5082909" cy="461665"/>
          </a:xfrm>
          <a:prstGeom prst="rect">
            <a:avLst/>
          </a:prstGeom>
          <a:noFill/>
        </p:spPr>
        <p:txBody>
          <a:bodyPr wrap="square" rtlCol="0">
            <a:spAutoFit/>
          </a:bodyPr>
          <a:lstStyle/>
          <a:p>
            <a:r>
              <a:rPr lang="en-US" sz="2400" b="1" dirty="0">
                <a:ln w="3175">
                  <a:noFill/>
                </a:ln>
                <a:solidFill>
                  <a:schemeClr val="bg1"/>
                </a:solidFill>
              </a:rPr>
              <a:t>Zero Waste Honda Facility, Ohio</a:t>
            </a:r>
          </a:p>
        </p:txBody>
      </p:sp>
      <p:pic>
        <p:nvPicPr>
          <p:cNvPr id="1030" name="Picture 6" descr="https://images.fastcompany.net/image/upload/w_596,c_limit,q_auto:best,f_auto,fl_lossy/fc/3048033-inline-s-5-adidas-knit-these-sneakers-entirely.jpg">
            <a:extLst>
              <a:ext uri="{FF2B5EF4-FFF2-40B4-BE49-F238E27FC236}">
                <a16:creationId xmlns:a16="http://schemas.microsoft.com/office/drawing/2014/main" id="{FC91AC77-E5E5-400D-A699-435B3624A4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25" t="5053"/>
          <a:stretch/>
        </p:blipFill>
        <p:spPr bwMode="auto">
          <a:xfrm>
            <a:off x="6332561" y="1524532"/>
            <a:ext cx="4531057" cy="32610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62774F-F277-4D77-8D34-5E098177A8FE}"/>
              </a:ext>
            </a:extLst>
          </p:cNvPr>
          <p:cNvSpPr txBox="1"/>
          <p:nvPr/>
        </p:nvSpPr>
        <p:spPr>
          <a:xfrm>
            <a:off x="6332561" y="1579601"/>
            <a:ext cx="5082909" cy="461665"/>
          </a:xfrm>
          <a:prstGeom prst="rect">
            <a:avLst/>
          </a:prstGeom>
          <a:noFill/>
        </p:spPr>
        <p:txBody>
          <a:bodyPr wrap="square" rtlCol="0">
            <a:spAutoFit/>
          </a:bodyPr>
          <a:lstStyle/>
          <a:p>
            <a:r>
              <a:rPr lang="en-US" sz="2400" b="1" dirty="0">
                <a:ln w="3175">
                  <a:noFill/>
                </a:ln>
                <a:solidFill>
                  <a:schemeClr val="bg1"/>
                </a:solidFill>
              </a:rPr>
              <a:t>Ocean Plastic Zero Waste Shoes</a:t>
            </a:r>
          </a:p>
        </p:txBody>
      </p:sp>
    </p:spTree>
    <p:extLst>
      <p:ext uri="{BB962C8B-B14F-4D97-AF65-F5344CB8AC3E}">
        <p14:creationId xmlns:p14="http://schemas.microsoft.com/office/powerpoint/2010/main" val="84690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media.licdn.com/mpr/mpr/AAEAAQAAAAAAAAlQAAAAJDViZmZkOWFiLTI3MTQtNDVlNy04M2E1LWFlNWE2MDRlM2IyZA.jpg">
            <a:extLst>
              <a:ext uri="{FF2B5EF4-FFF2-40B4-BE49-F238E27FC236}">
                <a16:creationId xmlns:a16="http://schemas.microsoft.com/office/drawing/2014/main" id="{9B87248B-217B-4745-91BE-A3B93008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515" y="1417639"/>
            <a:ext cx="4253839" cy="32932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41061A2-010A-4FFB-8FAA-54E1807112B2}"/>
              </a:ext>
            </a:extLst>
          </p:cNvPr>
          <p:cNvSpPr>
            <a:spLocks noGrp="1"/>
          </p:cNvSpPr>
          <p:nvPr>
            <p:ph type="title"/>
          </p:nvPr>
        </p:nvSpPr>
        <p:spPr>
          <a:xfrm>
            <a:off x="609600" y="274639"/>
            <a:ext cx="10972800" cy="1143000"/>
          </a:xfrm>
        </p:spPr>
        <p:txBody>
          <a:bodyPr>
            <a:normAutofit/>
          </a:bodyPr>
          <a:lstStyle/>
          <a:p>
            <a:pPr algn="l"/>
            <a:r>
              <a:rPr lang="en-US" sz="4000" b="1" dirty="0">
                <a:solidFill>
                  <a:srgbClr val="004A97"/>
                </a:solidFill>
              </a:rPr>
              <a:t>If you enjoy communications &amp; teaching….</a:t>
            </a:r>
          </a:p>
        </p:txBody>
      </p:sp>
      <p:sp>
        <p:nvSpPr>
          <p:cNvPr id="5" name="Rectangle 4">
            <a:extLst>
              <a:ext uri="{FF2B5EF4-FFF2-40B4-BE49-F238E27FC236}">
                <a16:creationId xmlns:a16="http://schemas.microsoft.com/office/drawing/2014/main" id="{DBEB67DE-26F3-4AC6-BA19-7EA8E81FEB11}"/>
              </a:ext>
            </a:extLst>
          </p:cNvPr>
          <p:cNvSpPr/>
          <p:nvPr/>
        </p:nvSpPr>
        <p:spPr>
          <a:xfrm>
            <a:off x="4259370" y="4895714"/>
            <a:ext cx="7323030" cy="646331"/>
          </a:xfrm>
          <a:prstGeom prst="rect">
            <a:avLst/>
          </a:prstGeom>
        </p:spPr>
        <p:txBody>
          <a:bodyPr wrap="none">
            <a:spAutoFit/>
          </a:bodyPr>
          <a:lstStyle/>
          <a:p>
            <a:r>
              <a:rPr lang="en-US" sz="3600" b="1" dirty="0">
                <a:solidFill>
                  <a:srgbClr val="004A97"/>
                </a:solidFill>
                <a:latin typeface="+mj-lt"/>
              </a:rPr>
              <a:t>Educate about Environmental Topics</a:t>
            </a:r>
          </a:p>
        </p:txBody>
      </p:sp>
      <p:sp>
        <p:nvSpPr>
          <p:cNvPr id="2" name="Rectangle 1">
            <a:extLst>
              <a:ext uri="{FF2B5EF4-FFF2-40B4-BE49-F238E27FC236}">
                <a16:creationId xmlns:a16="http://schemas.microsoft.com/office/drawing/2014/main" id="{255E76FF-4C13-4F22-888D-5EE858069C41}"/>
              </a:ext>
            </a:extLst>
          </p:cNvPr>
          <p:cNvSpPr/>
          <p:nvPr/>
        </p:nvSpPr>
        <p:spPr>
          <a:xfrm rot="16200000">
            <a:off x="5260802" y="2525186"/>
            <a:ext cx="2299091" cy="461665"/>
          </a:xfrm>
          <a:prstGeom prst="rect">
            <a:avLst/>
          </a:prstGeom>
        </p:spPr>
        <p:txBody>
          <a:bodyPr wrap="none">
            <a:spAutoFit/>
          </a:bodyPr>
          <a:lstStyle/>
          <a:p>
            <a:pPr fontAlgn="base"/>
            <a:r>
              <a:rPr lang="en-US" sz="2400" b="1" dirty="0" err="1">
                <a:solidFill>
                  <a:schemeClr val="bg1"/>
                </a:solidFill>
                <a:latin typeface="-apple-system"/>
              </a:rPr>
              <a:t>trashisfortossers</a:t>
            </a:r>
            <a:endParaRPr lang="en-US" sz="2400" b="1" i="0" dirty="0">
              <a:solidFill>
                <a:schemeClr val="bg1"/>
              </a:solidFill>
              <a:effectLst/>
              <a:latin typeface="-apple-system"/>
            </a:endParaRPr>
          </a:p>
        </p:txBody>
      </p:sp>
      <p:pic>
        <p:nvPicPr>
          <p:cNvPr id="7" name="Picture 4" descr="Image result for instagram icon">
            <a:extLst>
              <a:ext uri="{FF2B5EF4-FFF2-40B4-BE49-F238E27FC236}">
                <a16:creationId xmlns:a16="http://schemas.microsoft.com/office/drawing/2014/main" id="{17AEE719-AE35-4FF8-8DAB-90B115C2E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317218" y="3905564"/>
            <a:ext cx="323962" cy="323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79EEECF-5913-4630-8FF4-ABF52EDA3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842" y="1417639"/>
            <a:ext cx="4116618" cy="3293295"/>
          </a:xfrm>
          <a:prstGeom prst="rect">
            <a:avLst/>
          </a:prstGeom>
        </p:spPr>
      </p:pic>
    </p:spTree>
    <p:extLst>
      <p:ext uri="{BB962C8B-B14F-4D97-AF65-F5344CB8AC3E}">
        <p14:creationId xmlns:p14="http://schemas.microsoft.com/office/powerpoint/2010/main" val="362861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https://cdn.shopify.com/s/files/1/1095/9318/products/SRASKT-RECBLG-2-WEB_2000x.jpg?v=1508446916">
            <a:extLst>
              <a:ext uri="{FF2B5EF4-FFF2-40B4-BE49-F238E27FC236}">
                <a16:creationId xmlns:a16="http://schemas.microsoft.com/office/drawing/2014/main" id="{6AD26DBC-4A4A-4D41-9027-82E1AFFBC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721" y="1321018"/>
            <a:ext cx="3180981" cy="318098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jamesmackeddiedotcom.files.wordpress.com/2017/06/img_9916.jpg?w=1519">
            <a:extLst>
              <a:ext uri="{FF2B5EF4-FFF2-40B4-BE49-F238E27FC236}">
                <a16:creationId xmlns:a16="http://schemas.microsoft.com/office/drawing/2014/main" id="{D2463E84-BB1B-424F-80B6-214377BFFC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78"/>
          <a:stretch/>
        </p:blipFill>
        <p:spPr bwMode="auto">
          <a:xfrm>
            <a:off x="8005410" y="1201064"/>
            <a:ext cx="3352353" cy="3691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752738F-61E2-4009-B88B-4E1D843F5D09}"/>
              </a:ext>
            </a:extLst>
          </p:cNvPr>
          <p:cNvSpPr>
            <a:spLocks noGrp="1"/>
          </p:cNvSpPr>
          <p:nvPr>
            <p:ph type="title"/>
          </p:nvPr>
        </p:nvSpPr>
        <p:spPr>
          <a:xfrm>
            <a:off x="609600" y="274639"/>
            <a:ext cx="10972800" cy="1143000"/>
          </a:xfrm>
        </p:spPr>
        <p:txBody>
          <a:bodyPr>
            <a:normAutofit/>
          </a:bodyPr>
          <a:lstStyle/>
          <a:p>
            <a:pPr algn="l"/>
            <a:r>
              <a:rPr lang="en-US" sz="4000" b="1" dirty="0">
                <a:solidFill>
                  <a:srgbClr val="004A97"/>
                </a:solidFill>
              </a:rPr>
              <a:t>If you like business…</a:t>
            </a:r>
          </a:p>
        </p:txBody>
      </p:sp>
      <p:sp>
        <p:nvSpPr>
          <p:cNvPr id="5" name="Rectangle 4">
            <a:extLst>
              <a:ext uri="{FF2B5EF4-FFF2-40B4-BE49-F238E27FC236}">
                <a16:creationId xmlns:a16="http://schemas.microsoft.com/office/drawing/2014/main" id="{665461B0-982E-4BB3-B1C1-4D54745A5C08}"/>
              </a:ext>
            </a:extLst>
          </p:cNvPr>
          <p:cNvSpPr/>
          <p:nvPr/>
        </p:nvSpPr>
        <p:spPr>
          <a:xfrm>
            <a:off x="4361321" y="5004895"/>
            <a:ext cx="7221079" cy="646331"/>
          </a:xfrm>
          <a:prstGeom prst="rect">
            <a:avLst/>
          </a:prstGeom>
        </p:spPr>
        <p:txBody>
          <a:bodyPr wrap="none">
            <a:spAutoFit/>
          </a:bodyPr>
          <a:lstStyle/>
          <a:p>
            <a:r>
              <a:rPr lang="en-US" sz="3600" b="1" dirty="0">
                <a:solidFill>
                  <a:srgbClr val="004A97"/>
                </a:solidFill>
                <a:latin typeface="+mj-lt"/>
              </a:rPr>
              <a:t>Create or Join a Sustainable Business</a:t>
            </a:r>
          </a:p>
        </p:txBody>
      </p:sp>
      <p:sp>
        <p:nvSpPr>
          <p:cNvPr id="2" name="Rectangle 1">
            <a:extLst>
              <a:ext uri="{FF2B5EF4-FFF2-40B4-BE49-F238E27FC236}">
                <a16:creationId xmlns:a16="http://schemas.microsoft.com/office/drawing/2014/main" id="{71A27C37-E686-4592-91DB-4B682B5082DB}"/>
              </a:ext>
            </a:extLst>
          </p:cNvPr>
          <p:cNvSpPr/>
          <p:nvPr/>
        </p:nvSpPr>
        <p:spPr>
          <a:xfrm>
            <a:off x="5470339" y="3996163"/>
            <a:ext cx="1702454" cy="461665"/>
          </a:xfrm>
          <a:prstGeom prst="rect">
            <a:avLst/>
          </a:prstGeom>
        </p:spPr>
        <p:txBody>
          <a:bodyPr wrap="none">
            <a:spAutoFit/>
          </a:bodyPr>
          <a:lstStyle/>
          <a:p>
            <a:pPr fontAlgn="base"/>
            <a:r>
              <a:rPr lang="en-US" sz="2400" b="1" dirty="0" err="1">
                <a:solidFill>
                  <a:srgbClr val="043685"/>
                </a:solidFill>
                <a:latin typeface="-apple-system"/>
              </a:rPr>
              <a:t>woodzeeinc</a:t>
            </a:r>
            <a:endParaRPr lang="en-US" sz="2400" b="1" i="0" dirty="0">
              <a:solidFill>
                <a:srgbClr val="043685"/>
              </a:solidFill>
              <a:effectLst/>
              <a:latin typeface="-apple-system"/>
            </a:endParaRPr>
          </a:p>
        </p:txBody>
      </p:sp>
      <p:pic>
        <p:nvPicPr>
          <p:cNvPr id="10" name="Picture 4" descr="Image result for instagram icon">
            <a:extLst>
              <a:ext uri="{FF2B5EF4-FFF2-40B4-BE49-F238E27FC236}">
                <a16:creationId xmlns:a16="http://schemas.microsoft.com/office/drawing/2014/main" id="{A51A7508-DC37-49A4-B4E9-71A2A2C3E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448" y="4092922"/>
            <a:ext cx="323962" cy="323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ow | Packaging Kit">
            <a:extLst>
              <a:ext uri="{FF2B5EF4-FFF2-40B4-BE49-F238E27FC236}">
                <a16:creationId xmlns:a16="http://schemas.microsoft.com/office/drawing/2014/main" id="{951E7468-DF0C-4B06-85D1-284F22BE6F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775" r="23677"/>
          <a:stretch/>
        </p:blipFill>
        <p:spPr bwMode="auto">
          <a:xfrm>
            <a:off x="1201003" y="1530336"/>
            <a:ext cx="3212082" cy="31251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B399B4C-EBB3-4040-962F-7271EF57172D}"/>
              </a:ext>
            </a:extLst>
          </p:cNvPr>
          <p:cNvSpPr/>
          <p:nvPr/>
        </p:nvSpPr>
        <p:spPr>
          <a:xfrm>
            <a:off x="2318850" y="3996163"/>
            <a:ext cx="1403141" cy="461665"/>
          </a:xfrm>
          <a:prstGeom prst="rect">
            <a:avLst/>
          </a:prstGeom>
        </p:spPr>
        <p:txBody>
          <a:bodyPr wrap="none">
            <a:spAutoFit/>
          </a:bodyPr>
          <a:lstStyle/>
          <a:p>
            <a:pPr fontAlgn="base"/>
            <a:r>
              <a:rPr lang="en-US" sz="2400" b="1" dirty="0" err="1">
                <a:solidFill>
                  <a:schemeClr val="bg1"/>
                </a:solidFill>
                <a:latin typeface="-apple-system"/>
              </a:rPr>
              <a:t>ecovative</a:t>
            </a:r>
            <a:endParaRPr lang="en-US" sz="2400" b="1" i="0" dirty="0">
              <a:solidFill>
                <a:schemeClr val="bg1"/>
              </a:solidFill>
              <a:effectLst/>
              <a:latin typeface="-apple-system"/>
            </a:endParaRPr>
          </a:p>
        </p:txBody>
      </p:sp>
      <p:pic>
        <p:nvPicPr>
          <p:cNvPr id="11" name="Picture 4" descr="Image result for instagram icon">
            <a:extLst>
              <a:ext uri="{FF2B5EF4-FFF2-40B4-BE49-F238E27FC236}">
                <a16:creationId xmlns:a16="http://schemas.microsoft.com/office/drawing/2014/main" id="{B7C3976E-1A77-42A8-A901-A0F1C05ED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480" y="4092310"/>
            <a:ext cx="323962" cy="32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325E-7B92-4EEF-ABE0-596699D8FCB4}"/>
              </a:ext>
            </a:extLst>
          </p:cNvPr>
          <p:cNvSpPr>
            <a:spLocks noGrp="1"/>
          </p:cNvSpPr>
          <p:nvPr>
            <p:ph type="title"/>
          </p:nvPr>
        </p:nvSpPr>
        <p:spPr/>
        <p:txBody>
          <a:bodyPr/>
          <a:lstStyle/>
          <a:p>
            <a:r>
              <a:rPr lang="en-US" dirty="0"/>
              <a:t>The 4 R’s</a:t>
            </a:r>
          </a:p>
        </p:txBody>
      </p:sp>
      <p:sp>
        <p:nvSpPr>
          <p:cNvPr id="3" name="Content Placeholder 2">
            <a:extLst>
              <a:ext uri="{FF2B5EF4-FFF2-40B4-BE49-F238E27FC236}">
                <a16:creationId xmlns:a16="http://schemas.microsoft.com/office/drawing/2014/main" id="{B483CC2C-4795-420C-B1EF-8090945DB210}"/>
              </a:ext>
            </a:extLst>
          </p:cNvPr>
          <p:cNvSpPr>
            <a:spLocks noGrp="1"/>
          </p:cNvSpPr>
          <p:nvPr>
            <p:ph idx="1"/>
          </p:nvPr>
        </p:nvSpPr>
        <p:spPr>
          <a:xfrm>
            <a:off x="1524000" y="1600202"/>
            <a:ext cx="9155289" cy="3987799"/>
          </a:xfrm>
        </p:spPr>
        <p:txBody>
          <a:bodyPr>
            <a:normAutofit/>
          </a:bodyPr>
          <a:lstStyle/>
          <a:p>
            <a:pPr marL="0" indent="0">
              <a:buNone/>
            </a:pPr>
            <a:r>
              <a:rPr lang="en-US" sz="2800" b="1" dirty="0"/>
              <a:t>Rethink</a:t>
            </a:r>
            <a:r>
              <a:rPr lang="en-US" sz="2800" dirty="0"/>
              <a:t> - it's not enough just to put recyclables in the bin; you must rethink about what you can do to root out unnecessary wastefulness.  </a:t>
            </a:r>
          </a:p>
          <a:p>
            <a:pPr marL="0" indent="0">
              <a:buNone/>
            </a:pPr>
            <a:endParaRPr lang="en-US" sz="2800" b="1" dirty="0"/>
          </a:p>
          <a:p>
            <a:pPr marL="0" indent="0">
              <a:buNone/>
            </a:pPr>
            <a:r>
              <a:rPr lang="en-US" sz="2800" b="1" dirty="0"/>
              <a:t>Reduce</a:t>
            </a:r>
            <a:r>
              <a:rPr lang="en-US" sz="2800" dirty="0"/>
              <a:t> - A process of elimination that involves diminishing the amount of waste produced to eliminate the generation of wasted materials.</a:t>
            </a:r>
          </a:p>
        </p:txBody>
      </p:sp>
      <p:pic>
        <p:nvPicPr>
          <p:cNvPr id="8" name="Graphic 7" descr="Downward trend">
            <a:extLst>
              <a:ext uri="{FF2B5EF4-FFF2-40B4-BE49-F238E27FC236}">
                <a16:creationId xmlns:a16="http://schemas.microsoft.com/office/drawing/2014/main" id="{1346B47C-4B32-4677-930E-8B2055CA3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87" y="3469923"/>
            <a:ext cx="914400" cy="914400"/>
          </a:xfrm>
          <a:prstGeom prst="rect">
            <a:avLst/>
          </a:prstGeom>
        </p:spPr>
      </p:pic>
      <p:pic>
        <p:nvPicPr>
          <p:cNvPr id="10" name="Graphic 9" descr="Head with Gears">
            <a:extLst>
              <a:ext uri="{FF2B5EF4-FFF2-40B4-BE49-F238E27FC236}">
                <a16:creationId xmlns:a16="http://schemas.microsoft.com/office/drawing/2014/main" id="{F922F5D4-54A7-4F05-B3A9-6544C47660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422" y="1600202"/>
            <a:ext cx="914400" cy="914400"/>
          </a:xfrm>
          <a:prstGeom prst="rect">
            <a:avLst/>
          </a:prstGeom>
        </p:spPr>
      </p:pic>
    </p:spTree>
    <p:extLst>
      <p:ext uri="{BB962C8B-B14F-4D97-AF65-F5344CB8AC3E}">
        <p14:creationId xmlns:p14="http://schemas.microsoft.com/office/powerpoint/2010/main" val="145403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5327143" y="4528969"/>
            <a:ext cx="6864857" cy="1290918"/>
          </a:xfrm>
          <a:prstGeom prst="rect">
            <a:avLst/>
          </a:prstGeom>
          <a:noFill/>
          <a:ln>
            <a:noFill/>
          </a:ln>
        </p:spPr>
        <p:txBody>
          <a:bodyPr spcFirstLastPara="1" vert="horz" wrap="square" lIns="121900" tIns="121900" rIns="121900" bIns="121900" rtlCol="0" anchor="ctr" anchorCtr="0">
            <a:noAutofit/>
          </a:bodyPr>
          <a:lstStyle/>
          <a:p>
            <a:pPr>
              <a:spcBef>
                <a:spcPts val="0"/>
              </a:spcBef>
              <a:buClr>
                <a:schemeClr val="lt1"/>
              </a:buClr>
              <a:buSzPts val="2400"/>
            </a:pPr>
            <a:r>
              <a:rPr lang="en-US" sz="3200" dirty="0">
                <a:solidFill>
                  <a:schemeClr val="lt1"/>
                </a:solidFill>
                <a:latin typeface="Calibri"/>
                <a:ea typeface="Calibri"/>
                <a:cs typeface="Calibri"/>
                <a:sym typeface="Calibri"/>
              </a:rPr>
              <a:t> Recycle Right and Make a Difference!</a:t>
            </a:r>
            <a:br>
              <a:rPr lang="en-US" sz="3200" dirty="0">
                <a:solidFill>
                  <a:schemeClr val="lt1"/>
                </a:solidFill>
                <a:latin typeface="Calibri"/>
                <a:ea typeface="Calibri"/>
                <a:cs typeface="Calibri"/>
                <a:sym typeface="Calibri"/>
              </a:rPr>
            </a:br>
            <a:r>
              <a:rPr lang="en-US" sz="2400" dirty="0">
                <a:solidFill>
                  <a:schemeClr val="lt1"/>
                </a:solidFill>
                <a:latin typeface="Calibri"/>
                <a:ea typeface="Calibri"/>
                <a:cs typeface="Calibri"/>
                <a:sym typeface="Calibri"/>
              </a:rPr>
              <a:t>Email </a:t>
            </a:r>
            <a:r>
              <a:rPr lang="en-US" sz="2400" dirty="0">
                <a:solidFill>
                  <a:schemeClr val="lt1"/>
                </a:solidFill>
                <a:latin typeface="Calibri"/>
                <a:ea typeface="Calibri"/>
                <a:cs typeface="Calibri"/>
                <a:sym typeface="Calibri"/>
                <a:hlinkClick r:id="rId3"/>
              </a:rPr>
              <a:t>schools@swaco.org</a:t>
            </a:r>
            <a:r>
              <a:rPr lang="en-US" sz="2400" dirty="0">
                <a:solidFill>
                  <a:schemeClr val="lt1"/>
                </a:solidFill>
                <a:latin typeface="Calibri"/>
                <a:ea typeface="Calibri"/>
                <a:cs typeface="Calibri"/>
                <a:sym typeface="Calibri"/>
              </a:rPr>
              <a:t> to connect </a:t>
            </a:r>
            <a:r>
              <a:rPr lang="en-US" sz="2400">
                <a:solidFill>
                  <a:schemeClr val="lt1"/>
                </a:solidFill>
                <a:latin typeface="Calibri"/>
                <a:ea typeface="Calibri"/>
                <a:cs typeface="Calibri"/>
                <a:sym typeface="Calibri"/>
              </a:rPr>
              <a:t>with us.</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2083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5C35-C556-BCF6-E6A5-567CC506BC71}"/>
              </a:ext>
            </a:extLst>
          </p:cNvPr>
          <p:cNvSpPr>
            <a:spLocks noGrp="1"/>
          </p:cNvSpPr>
          <p:nvPr>
            <p:ph type="title"/>
          </p:nvPr>
        </p:nvSpPr>
        <p:spPr>
          <a:xfrm>
            <a:off x="609600" y="274639"/>
            <a:ext cx="10972800" cy="544934"/>
          </a:xfrm>
        </p:spPr>
        <p:txBody>
          <a:bodyPr>
            <a:normAutofit fontScale="90000"/>
          </a:bodyPr>
          <a:lstStyle/>
          <a:p>
            <a:r>
              <a:rPr lang="en-US" dirty="0"/>
              <a:t>Teacher Notes</a:t>
            </a:r>
          </a:p>
        </p:txBody>
      </p:sp>
      <p:graphicFrame>
        <p:nvGraphicFramePr>
          <p:cNvPr id="4" name="Table 3">
            <a:extLst>
              <a:ext uri="{FF2B5EF4-FFF2-40B4-BE49-F238E27FC236}">
                <a16:creationId xmlns:a16="http://schemas.microsoft.com/office/drawing/2014/main" id="{F0921550-5A1C-D905-9831-AA35170E2C9B}"/>
              </a:ext>
            </a:extLst>
          </p:cNvPr>
          <p:cNvGraphicFramePr>
            <a:graphicFrameLocks noGrp="1"/>
          </p:cNvGraphicFramePr>
          <p:nvPr>
            <p:extLst>
              <p:ext uri="{D42A27DB-BD31-4B8C-83A1-F6EECF244321}">
                <p14:modId xmlns:p14="http://schemas.microsoft.com/office/powerpoint/2010/main" val="143633838"/>
              </p:ext>
            </p:extLst>
          </p:nvPr>
        </p:nvGraphicFramePr>
        <p:xfrm>
          <a:off x="487680" y="961813"/>
          <a:ext cx="11284373" cy="5120640"/>
        </p:xfrm>
        <a:graphic>
          <a:graphicData uri="http://schemas.openxmlformats.org/drawingml/2006/table">
            <a:tbl>
              <a:tblPr firstRow="1" bandRow="1">
                <a:tableStyleId>{5C22544A-7EE6-4342-B048-85BDC9FD1C3A}</a:tableStyleId>
              </a:tblPr>
              <a:tblGrid>
                <a:gridCol w="710994">
                  <a:extLst>
                    <a:ext uri="{9D8B030D-6E8A-4147-A177-3AD203B41FA5}">
                      <a16:colId xmlns:a16="http://schemas.microsoft.com/office/drawing/2014/main" val="894780982"/>
                    </a:ext>
                  </a:extLst>
                </a:gridCol>
                <a:gridCol w="10573379">
                  <a:extLst>
                    <a:ext uri="{9D8B030D-6E8A-4147-A177-3AD203B41FA5}">
                      <a16:colId xmlns:a16="http://schemas.microsoft.com/office/drawing/2014/main" val="1023542972"/>
                    </a:ext>
                  </a:extLst>
                </a:gridCol>
              </a:tblGrid>
              <a:tr h="1076960">
                <a:tc>
                  <a:txBody>
                    <a:bodyPr/>
                    <a:lstStyle/>
                    <a:p>
                      <a:r>
                        <a:rPr lang="en-US" sz="1400" dirty="0">
                          <a:solidFill>
                            <a:schemeClr val="tx1"/>
                          </a:solidFill>
                        </a:rPr>
                        <a:t>Side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b="0" baseline="0" dirty="0">
                          <a:solidFill>
                            <a:schemeClr val="tx1"/>
                          </a:solidFill>
                        </a:rPr>
                        <a:t>In Franklin Co alone, about 5,000 tons of wasted material is landfilled each day. Since it’s hard to think in terms of tonnage, this is the equivalent to approximately 1,000 elephants. </a:t>
                      </a:r>
                    </a:p>
                    <a:p>
                      <a:pPr marL="169863" indent="-169863">
                        <a:buFont typeface="Arial" panose="020B0604020202020204" pitchFamily="34" charset="0"/>
                        <a:buChar char="•"/>
                      </a:pPr>
                      <a:r>
                        <a:rPr lang="en-US" sz="1400" b="0" baseline="0" dirty="0">
                          <a:solidFill>
                            <a:schemeClr val="tx1"/>
                          </a:solidFill>
                        </a:rPr>
                        <a:t>We use the word “materials” and not garbage or trash, because most things that are landfilled are valuable materials that could be reduced, reused, recycled or even composted.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197295"/>
                  </a:ext>
                </a:extLst>
              </a:tr>
              <a:tr h="1347894">
                <a:tc>
                  <a:txBody>
                    <a:bodyPr/>
                    <a:lstStyle/>
                    <a:p>
                      <a:r>
                        <a:rPr lang="en-US" sz="1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baseline="0" dirty="0">
                          <a:solidFill>
                            <a:schemeClr val="tx1"/>
                          </a:solidFill>
                        </a:rPr>
                        <a:t>Your next question may be, well what’s being landfilled?</a:t>
                      </a:r>
                    </a:p>
                    <a:p>
                      <a:pPr marL="169863" indent="-169863">
                        <a:buFont typeface="Arial" panose="020B0604020202020204" pitchFamily="34" charset="0"/>
                        <a:buChar char="•"/>
                      </a:pPr>
                      <a:r>
                        <a:rPr lang="en-US" sz="1400" baseline="0" dirty="0">
                          <a:solidFill>
                            <a:schemeClr val="tx1"/>
                          </a:solidFill>
                        </a:rPr>
                        <a:t>This graphic reflects a current breakdown of materials being wasted in Franklin County.  </a:t>
                      </a:r>
                    </a:p>
                    <a:p>
                      <a:pPr marL="169863" indent="-169863">
                        <a:buFont typeface="Arial" panose="020B0604020202020204" pitchFamily="34" charset="0"/>
                        <a:buChar char="•"/>
                      </a:pPr>
                      <a:r>
                        <a:rPr lang="en-US" sz="1400" baseline="0" dirty="0">
                          <a:solidFill>
                            <a:schemeClr val="tx1"/>
                          </a:solidFill>
                        </a:rPr>
                        <a:t>Any guesses about what fibers are?  Cardboard, printing paper, notebook paper, and construction paper are a few examples of fibers accepted locally for recycling.  These types of materials can only be recycled so many times (about 4-5) before the fibers are too weak to continue to be recycled.  An example of a fiber product at the end of its recyclable life is a cardboard egg container.  Could this be reused?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896559"/>
                  </a:ext>
                </a:extLst>
              </a:tr>
              <a:tr h="1537546">
                <a:tc>
                  <a:txBody>
                    <a:bodyPr/>
                    <a:lstStyle/>
                    <a:p>
                      <a:r>
                        <a:rPr lang="en-US"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baseline="0" dirty="0">
                          <a:solidFill>
                            <a:schemeClr val="tx1"/>
                          </a:solidFill>
                        </a:rPr>
                        <a:t>Now I have a quiz for you:</a:t>
                      </a:r>
                    </a:p>
                    <a:p>
                      <a:pPr marL="169863" indent="-169863">
                        <a:buFont typeface="Arial" panose="020B0604020202020204" pitchFamily="34" charset="0"/>
                        <a:buChar char="•"/>
                      </a:pPr>
                      <a:r>
                        <a:rPr lang="en-US" sz="1400" baseline="0" dirty="0">
                          <a:solidFill>
                            <a:schemeClr val="tx1"/>
                          </a:solidFill>
                        </a:rPr>
                        <a:t>What percentage of materials currently being landfilled do you think could have been recycled or recovered in Franklin County?</a:t>
                      </a:r>
                    </a:p>
                    <a:p>
                      <a:pPr marL="169863" indent="-169863">
                        <a:buFont typeface="Arial" panose="020B0604020202020204" pitchFamily="34" charset="0"/>
                        <a:buChar char="•"/>
                      </a:pPr>
                      <a:r>
                        <a:rPr lang="en-US" sz="1400" baseline="0" dirty="0">
                          <a:solidFill>
                            <a:schemeClr val="tx1"/>
                          </a:solidFill>
                        </a:rPr>
                        <a:t>Although we recycle a large amount as a community, we still have a long way to go! </a:t>
                      </a:r>
                    </a:p>
                    <a:p>
                      <a:pPr marL="169863" indent="-169863">
                        <a:buFont typeface="Arial" panose="020B0604020202020204" pitchFamily="34" charset="0"/>
                        <a:buChar char="•"/>
                      </a:pPr>
                      <a:r>
                        <a:rPr lang="en-US" sz="1400" dirty="0">
                          <a:solidFill>
                            <a:schemeClr val="tx1"/>
                          </a:solidFill>
                        </a:rPr>
                        <a:t>Over 76% of landfilled</a:t>
                      </a:r>
                      <a:r>
                        <a:rPr lang="en-US" sz="1400" baseline="0" dirty="0">
                          <a:solidFill>
                            <a:schemeClr val="tx1"/>
                          </a:solidFill>
                        </a:rPr>
                        <a:t> materials in Franklin County could have been diverted with current markets and infrastructure for a profit of approximately $23 million. </a:t>
                      </a:r>
                    </a:p>
                    <a:p>
                      <a:pPr marL="169863" indent="-169863">
                        <a:buFont typeface="Arial" panose="020B0604020202020204" pitchFamily="34" charset="0"/>
                        <a:buChar char="•"/>
                      </a:pPr>
                      <a:r>
                        <a:rPr lang="en-US" sz="1400" baseline="0" dirty="0">
                          <a:solidFill>
                            <a:schemeClr val="tx1"/>
                          </a:solidFill>
                        </a:rPr>
                        <a:t>We have an amazing opportunity to increase recovery of these materials through increased access and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7867709"/>
                  </a:ext>
                </a:extLst>
              </a:tr>
              <a:tr h="1158240">
                <a:tc>
                  <a:txBody>
                    <a:bodyPr/>
                    <a:lstStyle/>
                    <a:p>
                      <a:r>
                        <a:rPr lang="en-US" sz="1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rPr>
                        <a:t>It may sound pretty doom and gloom at this point. But, we have a lot of reasons to be proud of our community.</a:t>
                      </a:r>
                    </a:p>
                    <a:p>
                      <a:pPr marL="1698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rPr>
                        <a:t>In Franklin county, we have over a 45% recycling and composting rate. The national average is only 34% - this is really encouraging! </a:t>
                      </a:r>
                      <a:endParaRPr lang="en-US" sz="1400" dirty="0">
                        <a:solidFill>
                          <a:schemeClr val="tx1"/>
                        </a:solidFill>
                      </a:endParaRPr>
                    </a:p>
                    <a:p>
                      <a:pPr marL="169863" indent="-169863">
                        <a:buFont typeface="Arial" panose="020B0604020202020204" pitchFamily="34" charset="0"/>
                        <a:buChar char="•"/>
                      </a:pPr>
                      <a:r>
                        <a:rPr lang="en-US" sz="1400" baseline="0" dirty="0">
                          <a:solidFill>
                            <a:schemeClr val="tx1"/>
                          </a:solidFill>
                        </a:rPr>
                        <a:t>We diverted almost 1,000,000 tons last year.  This number is equivalent to the weight of approximately 200,000 elephants.  </a:t>
                      </a:r>
                    </a:p>
                    <a:p>
                      <a:pPr marL="169863" indent="-169863">
                        <a:buFont typeface="Arial" panose="020B0604020202020204" pitchFamily="34" charset="0"/>
                        <a:buChar char="•"/>
                      </a:pPr>
                      <a:r>
                        <a:rPr lang="en-US" sz="1400" baseline="0" dirty="0">
                          <a:solidFill>
                            <a:schemeClr val="tx1"/>
                          </a:solidFill>
                        </a:rPr>
                        <a:t>It’s inspiring to think we diverted this much material from the landfill last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8658754"/>
                  </a:ext>
                </a:extLst>
              </a:tr>
            </a:tbl>
          </a:graphicData>
        </a:graphic>
      </p:graphicFrame>
    </p:spTree>
    <p:extLst>
      <p:ext uri="{BB962C8B-B14F-4D97-AF65-F5344CB8AC3E}">
        <p14:creationId xmlns:p14="http://schemas.microsoft.com/office/powerpoint/2010/main" val="391288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6C2FF-5464-8E32-526D-3978FD2FF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5AD5B-B43A-39C5-DD73-7784BE5C546C}"/>
              </a:ext>
            </a:extLst>
          </p:cNvPr>
          <p:cNvSpPr>
            <a:spLocks noGrp="1"/>
          </p:cNvSpPr>
          <p:nvPr>
            <p:ph type="title"/>
          </p:nvPr>
        </p:nvSpPr>
        <p:spPr>
          <a:xfrm>
            <a:off x="609600" y="274639"/>
            <a:ext cx="10972800" cy="544934"/>
          </a:xfrm>
        </p:spPr>
        <p:txBody>
          <a:bodyPr>
            <a:normAutofit fontScale="90000"/>
          </a:bodyPr>
          <a:lstStyle/>
          <a:p>
            <a:r>
              <a:rPr lang="en-US" dirty="0"/>
              <a:t>Teacher Notes</a:t>
            </a:r>
          </a:p>
        </p:txBody>
      </p:sp>
      <p:graphicFrame>
        <p:nvGraphicFramePr>
          <p:cNvPr id="4" name="Table 3">
            <a:extLst>
              <a:ext uri="{FF2B5EF4-FFF2-40B4-BE49-F238E27FC236}">
                <a16:creationId xmlns:a16="http://schemas.microsoft.com/office/drawing/2014/main" id="{B5202FEF-CD62-DAA5-370C-88797FCB56FF}"/>
              </a:ext>
            </a:extLst>
          </p:cNvPr>
          <p:cNvGraphicFramePr>
            <a:graphicFrameLocks noGrp="1"/>
          </p:cNvGraphicFramePr>
          <p:nvPr>
            <p:extLst>
              <p:ext uri="{D42A27DB-BD31-4B8C-83A1-F6EECF244321}">
                <p14:modId xmlns:p14="http://schemas.microsoft.com/office/powerpoint/2010/main" val="102647260"/>
              </p:ext>
            </p:extLst>
          </p:nvPr>
        </p:nvGraphicFramePr>
        <p:xfrm>
          <a:off x="487680" y="961813"/>
          <a:ext cx="11284373" cy="5320454"/>
        </p:xfrm>
        <a:graphic>
          <a:graphicData uri="http://schemas.openxmlformats.org/drawingml/2006/table">
            <a:tbl>
              <a:tblPr firstRow="1" bandRow="1">
                <a:tableStyleId>{5C22544A-7EE6-4342-B048-85BDC9FD1C3A}</a:tableStyleId>
              </a:tblPr>
              <a:tblGrid>
                <a:gridCol w="710994">
                  <a:extLst>
                    <a:ext uri="{9D8B030D-6E8A-4147-A177-3AD203B41FA5}">
                      <a16:colId xmlns:a16="http://schemas.microsoft.com/office/drawing/2014/main" val="894780982"/>
                    </a:ext>
                  </a:extLst>
                </a:gridCol>
                <a:gridCol w="10573379">
                  <a:extLst>
                    <a:ext uri="{9D8B030D-6E8A-4147-A177-3AD203B41FA5}">
                      <a16:colId xmlns:a16="http://schemas.microsoft.com/office/drawing/2014/main" val="1023542972"/>
                    </a:ext>
                  </a:extLst>
                </a:gridCol>
              </a:tblGrid>
              <a:tr h="899160">
                <a:tc>
                  <a:txBody>
                    <a:bodyPr/>
                    <a:lstStyle/>
                    <a:p>
                      <a:r>
                        <a:rPr lang="en-US" sz="1400" b="0" dirty="0">
                          <a:solidFill>
                            <a:schemeClr val="tx1"/>
                          </a:solidFill>
                        </a:rPr>
                        <a:t>Side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rtl="0" eaLnBrk="1" fontAlgn="t" latinLnBrk="0" hangingPunct="1">
                        <a:buFont typeface="Arial" panose="020B0604020202020204" pitchFamily="34" charset="0"/>
                        <a:buChar char="•"/>
                      </a:pPr>
                      <a:r>
                        <a:rPr lang="en-US" sz="1400" b="0" i="0" u="none" strike="noStrike" kern="1200" dirty="0">
                          <a:solidFill>
                            <a:schemeClr val="tx1"/>
                          </a:solidFill>
                          <a:effectLst/>
                          <a:latin typeface="+mn-lt"/>
                          <a:ea typeface="+mn-ea"/>
                          <a:cs typeface="+mn-cs"/>
                        </a:rPr>
                        <a:t>Signage with images and simple text IS VERY IMPORTANT. The materials you see here are common materials recycled in our area. </a:t>
                      </a:r>
                    </a:p>
                    <a:p>
                      <a:pPr marL="169863" indent="-169863" rtl="0" eaLnBrk="1" fontAlgn="t" latinLnBrk="0" hangingPunct="1">
                        <a:buFont typeface="Arial" panose="020B0604020202020204" pitchFamily="34" charset="0"/>
                        <a:buChar char="•"/>
                      </a:pPr>
                      <a:r>
                        <a:rPr lang="en-US" sz="1400" b="0" i="0" u="none" strike="noStrike" kern="1200" dirty="0">
                          <a:solidFill>
                            <a:schemeClr val="tx1"/>
                          </a:solidFill>
                          <a:effectLst/>
                          <a:latin typeface="+mn-lt"/>
                          <a:ea typeface="+mn-ea"/>
                          <a:cs typeface="+mn-cs"/>
                        </a:rPr>
                        <a:t>There are certain items not accepted for recycling, NOT because they are not recyclable, but because there isn’t a viable, cost effective, </a:t>
                      </a:r>
                    </a:p>
                    <a:p>
                      <a:pPr rtl="0" eaLnBrk="1" fontAlgn="t" latinLnBrk="0" hangingPunct="1"/>
                      <a:r>
                        <a:rPr lang="en-US" sz="1400" b="0" i="0" u="none" strike="noStrike" kern="1200" dirty="0">
                          <a:solidFill>
                            <a:schemeClr val="tx1"/>
                          </a:solidFill>
                          <a:effectLst/>
                          <a:latin typeface="+mn-lt"/>
                          <a:ea typeface="+mn-ea"/>
                          <a:cs typeface="+mn-cs"/>
                        </a:rPr>
                        <a:t>market for the material.  Some items that are not accepted in central Ohio may be accepted in other parts of the country if there is a </a:t>
                      </a:r>
                    </a:p>
                    <a:p>
                      <a:pPr rtl="0" eaLnBrk="1" fontAlgn="t" latinLnBrk="0" hangingPunct="1"/>
                      <a:r>
                        <a:rPr lang="en-US" sz="1400" b="0" i="0" u="none" strike="noStrike" kern="1200" dirty="0">
                          <a:solidFill>
                            <a:schemeClr val="tx1"/>
                          </a:solidFill>
                          <a:effectLst/>
                          <a:latin typeface="+mn-lt"/>
                          <a:ea typeface="+mn-ea"/>
                          <a:cs typeface="+mn-cs"/>
                        </a:rPr>
                        <a:t>market participant willing to purchase the 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197295"/>
                  </a:ext>
                </a:extLst>
              </a:tr>
              <a:tr h="899160">
                <a:tc>
                  <a:txBody>
                    <a:bodyPr/>
                    <a:lstStyle/>
                    <a:p>
                      <a:r>
                        <a:rPr lang="en-US" sz="1400"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b="0" kern="1200" baseline="0" dirty="0">
                          <a:solidFill>
                            <a:schemeClr val="tx1"/>
                          </a:solidFill>
                          <a:effectLst/>
                          <a:latin typeface="+mn-lt"/>
                          <a:ea typeface="+mn-ea"/>
                          <a:cs typeface="+mn-cs"/>
                        </a:rPr>
                        <a:t>So, you may wonder, where do all these mixed recyclables go and how are they sorted? </a:t>
                      </a:r>
                      <a:endParaRPr lang="en-US" sz="1400" b="0" kern="1200" dirty="0">
                        <a:solidFill>
                          <a:schemeClr val="tx1"/>
                        </a:solidFill>
                        <a:effectLst/>
                        <a:latin typeface="+mn-lt"/>
                        <a:ea typeface="+mn-ea"/>
                        <a:cs typeface="+mn-cs"/>
                      </a:endParaRPr>
                    </a:p>
                    <a:p>
                      <a:pPr marL="169863" indent="-169863">
                        <a:buFont typeface="Arial" panose="020B0604020202020204" pitchFamily="34" charset="0"/>
                        <a:buChar char="•"/>
                      </a:pPr>
                      <a:r>
                        <a:rPr lang="en-US" sz="1400" b="0" kern="1200" dirty="0">
                          <a:solidFill>
                            <a:schemeClr val="tx1"/>
                          </a:solidFill>
                          <a:effectLst/>
                          <a:latin typeface="+mn-lt"/>
                          <a:ea typeface="+mn-ea"/>
                          <a:cs typeface="+mn-cs"/>
                        </a:rPr>
                        <a:t>In Franklin County, most of the single stream (mixed) recyclables are processed at Rumpke’s Columbus Material Recovery Facility (MRF).  If your hauler is Waste Management, they have their own MRF that sorts recyclable materials. Once materials are sorted, they are sold to companies</a:t>
                      </a:r>
                      <a:r>
                        <a:rPr lang="en-US" sz="1400" b="0" kern="1200" baseline="0" dirty="0">
                          <a:solidFill>
                            <a:schemeClr val="tx1"/>
                          </a:solidFill>
                          <a:effectLst/>
                          <a:latin typeface="+mn-lt"/>
                          <a:ea typeface="+mn-ea"/>
                          <a:cs typeface="+mn-cs"/>
                        </a:rPr>
                        <a:t> that make these materials into new products</a:t>
                      </a:r>
                      <a:r>
                        <a:rPr lang="en-US" sz="1400" b="0" kern="1200" dirty="0">
                          <a:solidFill>
                            <a:schemeClr val="tx1"/>
                          </a:solidFill>
                          <a:effectLst/>
                          <a:latin typeface="+mn-lt"/>
                          <a:ea typeface="+mn-ea"/>
                          <a:cs typeface="+mn-cs"/>
                        </a:rPr>
                        <a:t>.  Rumpke is not the recycler, but the sorter and hauler of many of these materials. </a:t>
                      </a:r>
                    </a:p>
                    <a:p>
                      <a:pPr marL="169863" indent="-169863">
                        <a:buFont typeface="Arial" panose="020B0604020202020204" pitchFamily="34" charset="0"/>
                        <a:buChar char="•"/>
                      </a:pPr>
                      <a:r>
                        <a:rPr lang="en-US" sz="1400" b="0" kern="1200" dirty="0">
                          <a:solidFill>
                            <a:schemeClr val="tx1"/>
                          </a:solidFill>
                          <a:effectLst/>
                          <a:latin typeface="+mn-lt"/>
                          <a:ea typeface="+mn-ea"/>
                          <a:cs typeface="+mn-cs"/>
                        </a:rPr>
                        <a:t>The first step of this process requires people to sort out contamination. Contamination can be</a:t>
                      </a:r>
                      <a:r>
                        <a:rPr lang="en-US" sz="1400" b="0" kern="1200" baseline="0" dirty="0">
                          <a:solidFill>
                            <a:schemeClr val="tx1"/>
                          </a:solidFill>
                          <a:effectLst/>
                          <a:latin typeface="+mn-lt"/>
                          <a:ea typeface="+mn-ea"/>
                          <a:cs typeface="+mn-cs"/>
                        </a:rPr>
                        <a:t> dangerous or unaccepted materials like clothing, batteries, and food. Plastic bags are also a problem material for the sorting facilities because they easily rip and get caught in the machine gears. Be sure to recycle your plastic bags at a retail location, like a grocery store, near you and keep your recyclables empty, clean, and dry to keep the recycling process running smoothly.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289660"/>
                  </a:ext>
                </a:extLst>
              </a:tr>
              <a:tr h="565574">
                <a:tc>
                  <a:txBody>
                    <a:bodyPr/>
                    <a:lstStyle/>
                    <a:p>
                      <a:r>
                        <a:rPr lang="en-US"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dirty="0"/>
                        <a:t>Correct signage on the landfill containers is also important.  These items are not accepted for curbside recycling in Franklin County. There are </a:t>
                      </a:r>
                    </a:p>
                    <a:p>
                      <a:pPr marL="450296" indent="-225148"/>
                      <a:r>
                        <a:rPr lang="en-US" sz="1400" dirty="0"/>
                        <a:t>special recycling programs that may take some of these items though.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896559"/>
                  </a:ext>
                </a:extLst>
              </a:tr>
              <a:tr h="543099">
                <a:tc>
                  <a:txBody>
                    <a:bodyPr/>
                    <a:lstStyle/>
                    <a:p>
                      <a:r>
                        <a:rPr lang="en-US" sz="1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baseline="0" dirty="0"/>
                        <a:t>Rethinking, reducing, reusing and recycling saves natural resources.  The amount of energy saved producing one can from recycled content as compared to virgin content, is enough to power a TV for 2 hours.  Do you know how Ohio produces 90% of it’s electricity?  Burning coal. </a:t>
                      </a:r>
                    </a:p>
                    <a:p>
                      <a:pPr marL="169863" indent="-169863">
                        <a:buFont typeface="Arial" panose="020B0604020202020204" pitchFamily="34" charset="0"/>
                        <a:buChar char="•"/>
                      </a:pPr>
                      <a:r>
                        <a:rPr lang="en-US" sz="1400" b="0" i="0" kern="1200" dirty="0">
                          <a:solidFill>
                            <a:schemeClr val="tx1"/>
                          </a:solidFill>
                          <a:effectLst/>
                          <a:latin typeface="+mn-lt"/>
                          <a:ea typeface="+mn-ea"/>
                          <a:cs typeface="+mn-cs"/>
                        </a:rPr>
                        <a:t>Creating goods from recycled content saves energy because it prevents the mining, transportation, and processing of virgin materials to make the item. Each step of the process extracting and processing virgin materials requires energy consumption which can be avoided by utilizing recycled content.</a:t>
                      </a:r>
                      <a:endParaRPr lang="en-US" sz="1400" b="0" i="0" kern="1200" baseline="0" dirty="0">
                        <a:solidFill>
                          <a:schemeClr val="tx1"/>
                        </a:solidFill>
                        <a:effectLst/>
                        <a:latin typeface="+mn-lt"/>
                        <a:ea typeface="+mn-ea"/>
                        <a:cs typeface="+mn-cs"/>
                      </a:endParaRPr>
                    </a:p>
                    <a:p>
                      <a:pPr marL="169863" indent="-169863">
                        <a:buFont typeface="Arial" panose="020B0604020202020204" pitchFamily="34" charset="0"/>
                        <a:buChar char="•"/>
                      </a:pPr>
                      <a:r>
                        <a:rPr lang="en-US" sz="1400" b="0" i="0" kern="1200" dirty="0">
                          <a:solidFill>
                            <a:schemeClr val="tx1"/>
                          </a:solidFill>
                          <a:effectLst/>
                          <a:latin typeface="+mn-lt"/>
                          <a:ea typeface="+mn-ea"/>
                          <a:cs typeface="+mn-cs"/>
                        </a:rPr>
                        <a:t>According to the Aluminum Association, nearly 75 percent of all aluminum produced in the U.S. is still in use today. </a:t>
                      </a:r>
                      <a:r>
                        <a:rPr lang="en-US" sz="1400" dirty="0"/>
                        <a:t>Source: EPA</a:t>
                      </a:r>
                    </a:p>
                    <a:p>
                      <a:pPr marL="169863" indent="-169863">
                        <a:buFont typeface="Arial" panose="020B0604020202020204" pitchFamily="34" charset="0"/>
                        <a:buChar char="•"/>
                      </a:pPr>
                      <a:r>
                        <a:rPr lang="en-US" sz="1400" b="0" i="0" kern="1200" dirty="0">
                          <a:solidFill>
                            <a:schemeClr val="tx1"/>
                          </a:solidFill>
                          <a:effectLst/>
                          <a:latin typeface="+mn-lt"/>
                          <a:ea typeface="+mn-ea"/>
                          <a:cs typeface="+mn-cs"/>
                        </a:rPr>
                        <a:t>Aluminum cans are recycled into new cans as well as car parts, window frames, wire, tubing and electronics. Aluminum placed in your recycling bin is more valuable than any other item in the recycling stream because it can be recycled endlessly without the material breaking down or decreasing in quality.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7867709"/>
                  </a:ext>
                </a:extLst>
              </a:tr>
            </a:tbl>
          </a:graphicData>
        </a:graphic>
      </p:graphicFrame>
    </p:spTree>
    <p:extLst>
      <p:ext uri="{BB962C8B-B14F-4D97-AF65-F5344CB8AC3E}">
        <p14:creationId xmlns:p14="http://schemas.microsoft.com/office/powerpoint/2010/main" val="379500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CF3C305-A548-E949-1039-51F02EFE06B6}"/>
              </a:ext>
            </a:extLst>
          </p:cNvPr>
          <p:cNvGraphicFramePr>
            <a:graphicFrameLocks noGrp="1"/>
          </p:cNvGraphicFramePr>
          <p:nvPr>
            <p:extLst>
              <p:ext uri="{D42A27DB-BD31-4B8C-83A1-F6EECF244321}">
                <p14:modId xmlns:p14="http://schemas.microsoft.com/office/powerpoint/2010/main" val="2856207117"/>
              </p:ext>
            </p:extLst>
          </p:nvPr>
        </p:nvGraphicFramePr>
        <p:xfrm>
          <a:off x="501226" y="990600"/>
          <a:ext cx="11284373" cy="4493953"/>
        </p:xfrm>
        <a:graphic>
          <a:graphicData uri="http://schemas.openxmlformats.org/drawingml/2006/table">
            <a:tbl>
              <a:tblPr firstRow="1" bandRow="1">
                <a:tableStyleId>{5C22544A-7EE6-4342-B048-85BDC9FD1C3A}</a:tableStyleId>
              </a:tblPr>
              <a:tblGrid>
                <a:gridCol w="710994">
                  <a:extLst>
                    <a:ext uri="{9D8B030D-6E8A-4147-A177-3AD203B41FA5}">
                      <a16:colId xmlns:a16="http://schemas.microsoft.com/office/drawing/2014/main" val="4013246118"/>
                    </a:ext>
                  </a:extLst>
                </a:gridCol>
                <a:gridCol w="10573379">
                  <a:extLst>
                    <a:ext uri="{9D8B030D-6E8A-4147-A177-3AD203B41FA5}">
                      <a16:colId xmlns:a16="http://schemas.microsoft.com/office/drawing/2014/main" val="3975502203"/>
                    </a:ext>
                  </a:extLst>
                </a:gridCol>
              </a:tblGrid>
              <a:tr h="535093">
                <a:tc>
                  <a:txBody>
                    <a:bodyPr/>
                    <a:lstStyle/>
                    <a:p>
                      <a:r>
                        <a:rPr lang="en-US" sz="14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solidFill>
                            <a:schemeClr val="tx1"/>
                          </a:solidFill>
                        </a:rPr>
                        <a:t>Transitioning from our current system where we extract natural resources, make goods, and then landfill items…. Which is a very linear system, towards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51374"/>
                  </a:ext>
                </a:extLst>
              </a:tr>
              <a:tr h="743373">
                <a:tc>
                  <a:txBody>
                    <a:bodyPr/>
                    <a:lstStyle/>
                    <a:p>
                      <a:r>
                        <a:rPr lang="en-US" sz="1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a:t>
                      </a:r>
                      <a:r>
                        <a:rPr lang="en-US" sz="1400" dirty="0">
                          <a:solidFill>
                            <a:schemeClr val="tx1"/>
                          </a:solidFill>
                          <a:latin typeface="+mn-lt"/>
                        </a:rPr>
                        <a:t>more circular and sustainable economy without landfilling materials. This is great for people &amp; the planet. </a:t>
                      </a:r>
                    </a:p>
                    <a:p>
                      <a:pPr rtl="0" fontAlgn="base"/>
                      <a:r>
                        <a:rPr lang="en-US" sz="1400" b="0" i="0" kern="1200" dirty="0">
                          <a:solidFill>
                            <a:schemeClr val="tx1"/>
                          </a:solidFill>
                          <a:effectLst/>
                          <a:latin typeface="+mn-lt"/>
                          <a:ea typeface="+mn-ea"/>
                          <a:cs typeface="+mn-cs"/>
                        </a:rPr>
                        <a:t>Every day you can choose to 1) use resources wisely, 2) preserve the environment and habitats, and 3) help build a stronger local economy by reducing, reusing, and recycling!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095710"/>
                  </a:ext>
                </a:extLst>
              </a:tr>
              <a:tr h="594207">
                <a:tc>
                  <a:txBody>
                    <a:bodyPr/>
                    <a:lstStyle/>
                    <a:p>
                      <a:r>
                        <a:rPr lang="en-US" sz="14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As</a:t>
                      </a:r>
                      <a:r>
                        <a:rPr lang="en-US" sz="1400" baseline="0" dirty="0"/>
                        <a:t> young people, you </a:t>
                      </a:r>
                      <a:r>
                        <a:rPr lang="en-US" sz="1400" dirty="0"/>
                        <a:t>are in an important position to make a measurable difference and help lead our community</a:t>
                      </a:r>
                      <a:r>
                        <a:rPr lang="en-US" sz="1400" baseline="0" dirty="0"/>
                        <a:t> towards a more sustainable future. But what exactly does that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9283253"/>
                  </a:ext>
                </a:extLst>
              </a:tr>
              <a:tr h="372533">
                <a:tc>
                  <a:txBody>
                    <a:bodyPr/>
                    <a:lstStyle/>
                    <a:p>
                      <a:r>
                        <a:rPr lang="en-US" sz="1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These concepts are the future, and people are already starting to help build a more circular economy. </a:t>
                      </a:r>
                    </a:p>
                    <a:p>
                      <a:r>
                        <a:rPr lang="en-US" sz="1400" dirty="0"/>
                        <a:t>When you start considering what you want to study in college or pursue as a career, you may consider a career that helps the movement.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8694998"/>
                  </a:ext>
                </a:extLst>
              </a:tr>
              <a:tr h="497840">
                <a:tc>
                  <a:txBody>
                    <a:bodyPr/>
                    <a:lstStyle/>
                    <a:p>
                      <a:r>
                        <a:rPr lang="en-US" sz="14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dirty="0"/>
                        <a:t>These concepts are the future and people are already starting to help build a more circular economy. </a:t>
                      </a:r>
                    </a:p>
                    <a:p>
                      <a:pPr marL="285750" indent="-285750">
                        <a:buFont typeface="Arial" panose="020B0604020202020204" pitchFamily="34" charset="0"/>
                        <a:buChar char="•"/>
                      </a:pPr>
                      <a:r>
                        <a:rPr lang="en-US" sz="1400" dirty="0"/>
                        <a:t>When you start considering what you want to study in college or pursue as a career, you may consider a career that helps the movement.</a:t>
                      </a:r>
                      <a:endParaRPr lang="en-US" sz="14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479150"/>
                  </a:ext>
                </a:extLst>
              </a:tr>
              <a:tr h="968740">
                <a:tc>
                  <a:txBody>
                    <a:bodyPr/>
                    <a:lstStyle/>
                    <a:p>
                      <a:r>
                        <a:rPr lang="en-US" sz="14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dirty="0"/>
                        <a:t>If you love fixing things and solving problems, you can engineer new systems and goods in line with the circular economy.</a:t>
                      </a:r>
                    </a:p>
                    <a:p>
                      <a:pPr marL="285750" indent="-285750">
                        <a:buFont typeface="Arial" panose="020B0604020202020204" pitchFamily="34" charset="0"/>
                        <a:buChar char="•"/>
                      </a:pPr>
                      <a:r>
                        <a:rPr lang="en-US" sz="1400" dirty="0"/>
                        <a:t>For example, the Honda manufacturing facilities in Ohio are zero waste! They design and build these vehicles while only landfilling 1% of all the materials they use!</a:t>
                      </a:r>
                    </a:p>
                    <a:p>
                      <a:pPr marL="285750" indent="-285750">
                        <a:buFont typeface="Arial" panose="020B0604020202020204" pitchFamily="34" charset="0"/>
                        <a:buChar char="•"/>
                      </a:pPr>
                      <a:r>
                        <a:rPr lang="en-US" sz="1400" dirty="0"/>
                        <a:t>You could also figure out how to turn ocean plastic pollution into new cool shoes like these from Adidas. People are behind these cool products and systems and that person could be you!</a:t>
                      </a:r>
                    </a:p>
                    <a:p>
                      <a:pPr marL="285750" indent="-285750">
                        <a:buFont typeface="Arial" panose="020B0604020202020204" pitchFamily="34" charset="0"/>
                        <a:buChar char="•"/>
                      </a:pPr>
                      <a:r>
                        <a:rPr lang="en-US" sz="1400" dirty="0">
                          <a:hlinkClick r:id="rId2"/>
                        </a:rPr>
                        <a:t>http://performancedrive.com.au/wp-content/uploads/2016/08/2017-Honda-NSX-production.jpg</a:t>
                      </a:r>
                      <a:endParaRPr lang="en-US" sz="1400" dirty="0"/>
                    </a:p>
                    <a:p>
                      <a:pPr marL="285750" indent="-285750">
                        <a:buFont typeface="Arial" panose="020B0604020202020204" pitchFamily="34" charset="0"/>
                        <a:buChar char="•"/>
                      </a:pPr>
                      <a:r>
                        <a:rPr lang="en-US" sz="1400" dirty="0">
                          <a:hlinkClick r:id="rId3"/>
                        </a:rPr>
                        <a:t>https://www.fastcompany.com/3048033/adidas-knit-these-sneakers-entirely-from-ocean-plastic-trash</a:t>
                      </a:r>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6728891"/>
                  </a:ext>
                </a:extLst>
              </a:tr>
            </a:tbl>
          </a:graphicData>
        </a:graphic>
      </p:graphicFrame>
      <p:sp>
        <p:nvSpPr>
          <p:cNvPr id="4" name="Title 1">
            <a:extLst>
              <a:ext uri="{FF2B5EF4-FFF2-40B4-BE49-F238E27FC236}">
                <a16:creationId xmlns:a16="http://schemas.microsoft.com/office/drawing/2014/main" id="{EE27A364-006C-0DEA-A9B0-697F41E13869}"/>
              </a:ext>
            </a:extLst>
          </p:cNvPr>
          <p:cNvSpPr>
            <a:spLocks noGrp="1"/>
          </p:cNvSpPr>
          <p:nvPr>
            <p:ph type="title"/>
          </p:nvPr>
        </p:nvSpPr>
        <p:spPr>
          <a:xfrm>
            <a:off x="609600" y="274639"/>
            <a:ext cx="10972800" cy="544934"/>
          </a:xfrm>
        </p:spPr>
        <p:txBody>
          <a:bodyPr>
            <a:normAutofit fontScale="90000"/>
          </a:bodyPr>
          <a:lstStyle/>
          <a:p>
            <a:pPr algn="ctr"/>
            <a:r>
              <a:rPr lang="en-US" dirty="0"/>
              <a:t>Teacher Notes</a:t>
            </a:r>
          </a:p>
        </p:txBody>
      </p:sp>
    </p:spTree>
    <p:extLst>
      <p:ext uri="{BB962C8B-B14F-4D97-AF65-F5344CB8AC3E}">
        <p14:creationId xmlns:p14="http://schemas.microsoft.com/office/powerpoint/2010/main" val="366572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D6D2E-0CA3-7AA2-8C57-82DD21026D6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C5FCE11-A77E-53BC-79E2-6B0C62C00EDD}"/>
              </a:ext>
            </a:extLst>
          </p:cNvPr>
          <p:cNvGraphicFramePr>
            <a:graphicFrameLocks noGrp="1"/>
          </p:cNvGraphicFramePr>
          <p:nvPr>
            <p:extLst>
              <p:ext uri="{D42A27DB-BD31-4B8C-83A1-F6EECF244321}">
                <p14:modId xmlns:p14="http://schemas.microsoft.com/office/powerpoint/2010/main" val="3442195836"/>
              </p:ext>
            </p:extLst>
          </p:nvPr>
        </p:nvGraphicFramePr>
        <p:xfrm>
          <a:off x="501226" y="990600"/>
          <a:ext cx="11284373" cy="4450080"/>
        </p:xfrm>
        <a:graphic>
          <a:graphicData uri="http://schemas.openxmlformats.org/drawingml/2006/table">
            <a:tbl>
              <a:tblPr firstRow="1" bandRow="1">
                <a:tableStyleId>{5C22544A-7EE6-4342-B048-85BDC9FD1C3A}</a:tableStyleId>
              </a:tblPr>
              <a:tblGrid>
                <a:gridCol w="710994">
                  <a:extLst>
                    <a:ext uri="{9D8B030D-6E8A-4147-A177-3AD203B41FA5}">
                      <a16:colId xmlns:a16="http://schemas.microsoft.com/office/drawing/2014/main" val="4013246118"/>
                    </a:ext>
                  </a:extLst>
                </a:gridCol>
                <a:gridCol w="10573379">
                  <a:extLst>
                    <a:ext uri="{9D8B030D-6E8A-4147-A177-3AD203B41FA5}">
                      <a16:colId xmlns:a16="http://schemas.microsoft.com/office/drawing/2014/main" val="3975502203"/>
                    </a:ext>
                  </a:extLst>
                </a:gridCol>
              </a:tblGrid>
              <a:tr h="535093">
                <a:tc>
                  <a:txBody>
                    <a:bodyPr/>
                    <a:lstStyle/>
                    <a:p>
                      <a:r>
                        <a:rPr lang="en-US" sz="1400"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b="0" dirty="0">
                          <a:solidFill>
                            <a:schemeClr val="tx1"/>
                          </a:solidFill>
                        </a:rPr>
                        <a:t>If technology and design isn’t your thing but you love communicating and teaching others, you can get paid to educate! Raise your hand if you think this is something you may enjoy. </a:t>
                      </a:r>
                    </a:p>
                    <a:p>
                      <a:pPr marL="285750" indent="-285750">
                        <a:buFont typeface="Arial" panose="020B0604020202020204" pitchFamily="34" charset="0"/>
                        <a:buChar char="•"/>
                      </a:pPr>
                      <a:r>
                        <a:rPr lang="en-US" sz="1400" b="0" dirty="0">
                          <a:solidFill>
                            <a:schemeClr val="tx1"/>
                          </a:solidFill>
                        </a:rPr>
                        <a:t>This may include educating people about recycling and composting.  SWACO, the OEPA, Franklin Soil and Waster Conservation District and Parks all offer these types of programs.  </a:t>
                      </a:r>
                    </a:p>
                    <a:p>
                      <a:pPr marL="285750" indent="-285750">
                        <a:buFont typeface="Arial" panose="020B0604020202020204" pitchFamily="34" charset="0"/>
                        <a:buChar char="•"/>
                      </a:pPr>
                      <a:r>
                        <a:rPr lang="en-US" sz="1400" b="0" dirty="0">
                          <a:solidFill>
                            <a:schemeClr val="tx1"/>
                          </a:solidFill>
                        </a:rPr>
                        <a:t>Another job is being the spokesperson for a movement like this girl who went zero waste and tells her story through multiple mediums online to inspire others to reduce their waste too.</a:t>
                      </a:r>
                      <a:r>
                        <a:rPr lang="en-US" sz="1400" dirty="0">
                          <a:solidFill>
                            <a:schemeClr val="tx1"/>
                          </a:solidFill>
                        </a:rPr>
                        <a:t> </a:t>
                      </a:r>
                      <a:r>
                        <a:rPr lang="en-US" sz="1400" b="0" dirty="0">
                          <a:solidFill>
                            <a:schemeClr val="tx1"/>
                          </a:solidFill>
                          <a:hlinkClick r:id="rId2"/>
                        </a:rPr>
                        <a:t>Https://youtu.be/ZT0uqEPzbd0</a:t>
                      </a:r>
                      <a:r>
                        <a:rPr lang="en-US" sz="14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51374"/>
                  </a:ext>
                </a:extLst>
              </a:tr>
              <a:tr h="743373">
                <a:tc>
                  <a:txBody>
                    <a:bodyPr/>
                    <a:lstStyle/>
                    <a:p>
                      <a:r>
                        <a:rPr lang="en-US" sz="1400" b="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400" dirty="0"/>
                        <a:t>Lastly, there are a ton of companies that are making money while creating a more sustainable world.</a:t>
                      </a:r>
                    </a:p>
                    <a:p>
                      <a:pPr marL="285750" indent="-285750">
                        <a:buFont typeface="Arial" panose="020B0604020202020204" pitchFamily="34" charset="0"/>
                        <a:buChar char="•"/>
                      </a:pPr>
                      <a:r>
                        <a:rPr lang="en-US" sz="1400" dirty="0"/>
                        <a:t>For example, Woodzee is a company that makes cool sunglasses from recycled skateboards. If you had a creative idea like this, you could be an entrepreneur and create your own company!</a:t>
                      </a:r>
                    </a:p>
                    <a:p>
                      <a:pPr marL="285750" indent="-285750">
                        <a:buFont typeface="Arial" panose="020B0604020202020204" pitchFamily="34" charset="0"/>
                        <a:buChar char="•"/>
                      </a:pPr>
                      <a:r>
                        <a:rPr lang="en-US" sz="1400" dirty="0"/>
                        <a:t>Or, you could always join a company that is already embracing circular economy ideas like Patagonia. Patagonia &amp; North Face have programs where they help people fix their clothes that tear or break instead of encouraging them to buy new! This is how a circular economy company works!</a:t>
                      </a:r>
                    </a:p>
                    <a:p>
                      <a:pPr marL="285750" indent="-285750">
                        <a:buFont typeface="Arial" panose="020B0604020202020204" pitchFamily="34" charset="0"/>
                        <a:buChar char="•"/>
                      </a:pPr>
                      <a:r>
                        <a:rPr lang="en-US" sz="1400" dirty="0"/>
                        <a:t>Consider how you can create materials and packaging inspired by designs in nature. This concept is called biomimicry and helps create more sustainable goods that won’t contaminate the planet or hurt public health. </a:t>
                      </a:r>
                    </a:p>
                    <a:p>
                      <a:pPr marL="285750" indent="-285750">
                        <a:buFont typeface="Arial" panose="020B0604020202020204" pitchFamily="34" charset="0"/>
                        <a:buChar char="•"/>
                      </a:pPr>
                      <a:r>
                        <a:rPr lang="en-US" sz="1400" dirty="0"/>
                        <a:t>For example, a company called </a:t>
                      </a:r>
                      <a:r>
                        <a:rPr lang="en-US" sz="1400" dirty="0" err="1">
                          <a:hlinkClick r:id="rId3"/>
                        </a:rPr>
                        <a:t>Ecovative</a:t>
                      </a:r>
                      <a:r>
                        <a:rPr lang="en-US" sz="1400" dirty="0"/>
                        <a:t> found a creative way to build packaging from fungi instead of Styrofoam, which is unnatural and never can fully go back into nature. </a:t>
                      </a:r>
                    </a:p>
                    <a:p>
                      <a:pPr marL="0" indent="0">
                        <a:buFont typeface="Arial" panose="020B0604020202020204" pitchFamily="34" charset="0"/>
                        <a:buNone/>
                      </a:pPr>
                      <a:r>
                        <a:rPr lang="en-US" sz="1400" dirty="0"/>
                        <a:t>Sources:</a:t>
                      </a:r>
                    </a:p>
                    <a:p>
                      <a:pPr marL="285750" indent="-285750">
                        <a:buFont typeface="Arial" panose="020B0604020202020204" pitchFamily="34" charset="0"/>
                        <a:buChar char="•"/>
                      </a:pPr>
                      <a:r>
                        <a:rPr lang="en-US" sz="1400" dirty="0">
                          <a:hlinkClick r:id="rId4"/>
                        </a:rPr>
                        <a:t>https://jamesmackeddie.com/2017/06/21/worn-wear/</a:t>
                      </a:r>
                      <a:r>
                        <a:rPr lang="en-US" sz="1400" dirty="0"/>
                        <a:t> </a:t>
                      </a:r>
                    </a:p>
                    <a:p>
                      <a:pPr marL="285750" indent="-285750">
                        <a:buFont typeface="Arial" panose="020B0604020202020204" pitchFamily="34" charset="0"/>
                        <a:buChar char="•"/>
                      </a:pPr>
                      <a:r>
                        <a:rPr lang="en-US" sz="1400" dirty="0">
                          <a:hlinkClick r:id="rId5"/>
                        </a:rPr>
                        <a:t>https://www.woodzee.com/collections/mens-skateboard-sunglasses/products/sierra-recycled-skateboard-sunglasses-1</a:t>
                      </a:r>
                      <a:r>
                        <a:rPr lang="en-US" sz="1400" dirty="0"/>
                        <a:t> </a:t>
                      </a:r>
                    </a:p>
                    <a:p>
                      <a:pPr marL="285750" indent="-285750">
                        <a:buFont typeface="Arial" panose="020B0604020202020204" pitchFamily="34" charset="0"/>
                        <a:buChar char="•"/>
                      </a:pPr>
                      <a:r>
                        <a:rPr lang="en-US" sz="1400" dirty="0">
                          <a:hlinkClick r:id="rId6"/>
                        </a:rPr>
                        <a:t>https://biomimicry.org/</a:t>
                      </a:r>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095710"/>
                  </a:ext>
                </a:extLst>
              </a:tr>
            </a:tbl>
          </a:graphicData>
        </a:graphic>
      </p:graphicFrame>
      <p:sp>
        <p:nvSpPr>
          <p:cNvPr id="4" name="Title 1">
            <a:extLst>
              <a:ext uri="{FF2B5EF4-FFF2-40B4-BE49-F238E27FC236}">
                <a16:creationId xmlns:a16="http://schemas.microsoft.com/office/drawing/2014/main" id="{8F5D17B4-C392-6C5B-6D95-2AF8555E09EB}"/>
              </a:ext>
            </a:extLst>
          </p:cNvPr>
          <p:cNvSpPr>
            <a:spLocks noGrp="1"/>
          </p:cNvSpPr>
          <p:nvPr>
            <p:ph type="title"/>
          </p:nvPr>
        </p:nvSpPr>
        <p:spPr>
          <a:xfrm>
            <a:off x="609600" y="274639"/>
            <a:ext cx="10972800" cy="544934"/>
          </a:xfrm>
        </p:spPr>
        <p:txBody>
          <a:bodyPr>
            <a:normAutofit fontScale="90000"/>
          </a:bodyPr>
          <a:lstStyle/>
          <a:p>
            <a:pPr algn="ctr"/>
            <a:r>
              <a:rPr lang="en-US" dirty="0"/>
              <a:t>Teacher Notes</a:t>
            </a:r>
          </a:p>
        </p:txBody>
      </p:sp>
    </p:spTree>
    <p:extLst>
      <p:ext uri="{BB962C8B-B14F-4D97-AF65-F5344CB8AC3E}">
        <p14:creationId xmlns:p14="http://schemas.microsoft.com/office/powerpoint/2010/main" val="33965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DBD5-F37F-4A2A-858F-E13BDF87C01C}"/>
              </a:ext>
            </a:extLst>
          </p:cNvPr>
          <p:cNvSpPr>
            <a:spLocks noGrp="1"/>
          </p:cNvSpPr>
          <p:nvPr>
            <p:ph type="title"/>
          </p:nvPr>
        </p:nvSpPr>
        <p:spPr/>
        <p:txBody>
          <a:bodyPr/>
          <a:lstStyle/>
          <a:p>
            <a:r>
              <a:rPr lang="en-US" dirty="0"/>
              <a:t>The 4R’s</a:t>
            </a:r>
          </a:p>
        </p:txBody>
      </p:sp>
      <p:sp>
        <p:nvSpPr>
          <p:cNvPr id="3" name="Content Placeholder 2">
            <a:extLst>
              <a:ext uri="{FF2B5EF4-FFF2-40B4-BE49-F238E27FC236}">
                <a16:creationId xmlns:a16="http://schemas.microsoft.com/office/drawing/2014/main" id="{F87A60B2-A4CD-4701-8F51-17CBD224E4C5}"/>
              </a:ext>
            </a:extLst>
          </p:cNvPr>
          <p:cNvSpPr>
            <a:spLocks noGrp="1"/>
          </p:cNvSpPr>
          <p:nvPr>
            <p:ph idx="1"/>
          </p:nvPr>
        </p:nvSpPr>
        <p:spPr>
          <a:xfrm>
            <a:off x="1524000" y="1600202"/>
            <a:ext cx="9121422" cy="3987799"/>
          </a:xfrm>
        </p:spPr>
        <p:txBody>
          <a:bodyPr>
            <a:normAutofit fontScale="70000" lnSpcReduction="20000"/>
          </a:bodyPr>
          <a:lstStyle/>
          <a:p>
            <a:pPr marL="0" indent="0">
              <a:buNone/>
            </a:pPr>
            <a:r>
              <a:rPr lang="en-US" b="1" dirty="0"/>
              <a:t>Reuse </a:t>
            </a:r>
            <a:r>
              <a:rPr lang="en-US" dirty="0"/>
              <a:t>- Reuse can be practiced easily by reusing an item again and again. Before you throw it away, take a moment and learn useful tips that will allow you to repurpose and reuse numerous items found in your home.</a:t>
            </a:r>
          </a:p>
          <a:p>
            <a:pPr marL="0" indent="0">
              <a:buNone/>
            </a:pPr>
            <a:endParaRPr lang="en-US" dirty="0"/>
          </a:p>
          <a:p>
            <a:pPr marL="0" indent="0">
              <a:buNone/>
            </a:pPr>
            <a:r>
              <a:rPr lang="en-US" b="1" dirty="0"/>
              <a:t>Recycle</a:t>
            </a:r>
            <a:r>
              <a:rPr lang="en-US" dirty="0"/>
              <a:t> - The act of collecting and separating materials and products from the solid waste stream and reusing them as raw materials in manufacturing processes.  </a:t>
            </a:r>
          </a:p>
        </p:txBody>
      </p:sp>
      <p:pic>
        <p:nvPicPr>
          <p:cNvPr id="11" name="Graphic 10" descr="Recycle">
            <a:extLst>
              <a:ext uri="{FF2B5EF4-FFF2-40B4-BE49-F238E27FC236}">
                <a16:creationId xmlns:a16="http://schemas.microsoft.com/office/drawing/2014/main" id="{05A89C73-74C2-46B0-AC70-F7B6884ED9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422" y="3897489"/>
            <a:ext cx="914400" cy="914400"/>
          </a:xfrm>
          <a:prstGeom prst="rect">
            <a:avLst/>
          </a:prstGeom>
        </p:spPr>
      </p:pic>
      <p:pic>
        <p:nvPicPr>
          <p:cNvPr id="13" name="Graphic 12" descr="Repeat">
            <a:extLst>
              <a:ext uri="{FF2B5EF4-FFF2-40B4-BE49-F238E27FC236}">
                <a16:creationId xmlns:a16="http://schemas.microsoft.com/office/drawing/2014/main" id="{3B65831C-8B49-4569-A8B1-6A2AE4AB2F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422" y="1504245"/>
            <a:ext cx="914400" cy="914400"/>
          </a:xfrm>
          <a:prstGeom prst="rect">
            <a:avLst/>
          </a:prstGeom>
        </p:spPr>
      </p:pic>
    </p:spTree>
    <p:extLst>
      <p:ext uri="{BB962C8B-B14F-4D97-AF65-F5344CB8AC3E}">
        <p14:creationId xmlns:p14="http://schemas.microsoft.com/office/powerpoint/2010/main" val="158513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eleph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183" y="1508755"/>
            <a:ext cx="6182784" cy="4453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29096" y="1305985"/>
            <a:ext cx="3057888" cy="3816238"/>
          </a:xfrm>
          <a:prstGeom prst="rect">
            <a:avLst/>
          </a:prstGeom>
          <a:noFill/>
          <a:ln>
            <a:noFill/>
          </a:ln>
        </p:spPr>
        <p:txBody>
          <a:bodyPr wrap="none" lIns="121920" tIns="60960" rIns="121920" bIns="60960">
            <a:spAutoFit/>
          </a:bodyPr>
          <a:lstStyle/>
          <a:p>
            <a:pPr algn="ctr" defTabSz="1219170" fontAlgn="base">
              <a:spcBef>
                <a:spcPct val="0"/>
              </a:spcBef>
              <a:spcAft>
                <a:spcPct val="0"/>
              </a:spcAft>
            </a:pPr>
            <a:r>
              <a:rPr lang="en-US" sz="9600" b="1" dirty="0">
                <a:ln w="12700">
                  <a:noFill/>
                  <a:prstDash val="solid"/>
                </a:ln>
                <a:solidFill>
                  <a:srgbClr val="004A97"/>
                </a:solidFill>
                <a:latin typeface="Calibri"/>
                <a:ea typeface="MS PGothic" panose="020B0600070205080204" pitchFamily="34" charset="-128"/>
              </a:rPr>
              <a:t>5,000</a:t>
            </a:r>
          </a:p>
          <a:p>
            <a:pPr algn="ctr" defTabSz="1219170" fontAlgn="base">
              <a:spcBef>
                <a:spcPct val="0"/>
              </a:spcBef>
              <a:spcAft>
                <a:spcPct val="0"/>
              </a:spcAft>
            </a:pPr>
            <a:r>
              <a:rPr lang="en-US" sz="3733" b="1" dirty="0">
                <a:ln w="12700">
                  <a:noFill/>
                  <a:prstDash val="solid"/>
                </a:ln>
                <a:solidFill>
                  <a:srgbClr val="004A97"/>
                </a:solidFill>
                <a:latin typeface="Calibri"/>
                <a:ea typeface="MS PGothic" panose="020B0600070205080204" pitchFamily="34" charset="-128"/>
              </a:rPr>
              <a:t>tons per day</a:t>
            </a:r>
          </a:p>
          <a:p>
            <a:pPr algn="ctr" defTabSz="1219170" fontAlgn="base">
              <a:spcBef>
                <a:spcPct val="0"/>
              </a:spcBef>
              <a:spcAft>
                <a:spcPct val="0"/>
              </a:spcAft>
            </a:pPr>
            <a:r>
              <a:rPr lang="en-US" sz="5333" b="1" i="1" dirty="0">
                <a:ln w="12700">
                  <a:noFill/>
                  <a:prstDash val="solid"/>
                </a:ln>
                <a:solidFill>
                  <a:srgbClr val="004A97"/>
                </a:solidFill>
                <a:latin typeface="Calibri"/>
                <a:ea typeface="MS PGothic" panose="020B0600070205080204" pitchFamily="34" charset="-128"/>
              </a:rPr>
              <a:t>wasted</a:t>
            </a:r>
            <a:r>
              <a:rPr lang="en-US" sz="5333" b="1" dirty="0">
                <a:ln w="12700">
                  <a:noFill/>
                  <a:prstDash val="solid"/>
                </a:ln>
                <a:solidFill>
                  <a:srgbClr val="004A97"/>
                </a:solidFill>
                <a:latin typeface="Calibri"/>
                <a:ea typeface="MS PGothic" panose="020B0600070205080204" pitchFamily="34" charset="-128"/>
              </a:rPr>
              <a:t> </a:t>
            </a:r>
          </a:p>
          <a:p>
            <a:pPr algn="ctr" defTabSz="1219170" fontAlgn="base">
              <a:spcBef>
                <a:spcPct val="0"/>
              </a:spcBef>
              <a:spcAft>
                <a:spcPct val="0"/>
              </a:spcAft>
            </a:pPr>
            <a:r>
              <a:rPr lang="en-US" sz="5333" b="1" dirty="0">
                <a:ln w="12700">
                  <a:noFill/>
                  <a:prstDash val="solid"/>
                </a:ln>
                <a:solidFill>
                  <a:srgbClr val="004A97"/>
                </a:solidFill>
                <a:latin typeface="Calibri"/>
                <a:ea typeface="MS PGothic" panose="020B0600070205080204" pitchFamily="34" charset="-128"/>
              </a:rPr>
              <a:t>materials </a:t>
            </a:r>
          </a:p>
        </p:txBody>
      </p:sp>
      <p:sp>
        <p:nvSpPr>
          <p:cNvPr id="9" name="TextBox 8"/>
          <p:cNvSpPr txBox="1"/>
          <p:nvPr/>
        </p:nvSpPr>
        <p:spPr>
          <a:xfrm>
            <a:off x="8003913" y="576869"/>
            <a:ext cx="4565219" cy="1077218"/>
          </a:xfrm>
          <a:prstGeom prst="rect">
            <a:avLst/>
          </a:prstGeom>
          <a:noFill/>
        </p:spPr>
        <p:txBody>
          <a:bodyPr wrap="square" rtlCol="0">
            <a:spAutoFit/>
          </a:bodyPr>
          <a:lstStyle/>
          <a:p>
            <a:pPr defTabSz="1219170" fontAlgn="base">
              <a:spcBef>
                <a:spcPct val="0"/>
              </a:spcBef>
              <a:spcAft>
                <a:spcPct val="0"/>
              </a:spcAft>
            </a:pPr>
            <a:r>
              <a:rPr lang="en-US" sz="6400" b="1" dirty="0">
                <a:ln>
                  <a:solidFill>
                    <a:prstClr val="white"/>
                  </a:solidFill>
                </a:ln>
                <a:solidFill>
                  <a:srgbClr val="004A97"/>
                </a:solidFill>
                <a:latin typeface="Calibri"/>
                <a:ea typeface="MS PGothic" panose="020B0600070205080204" pitchFamily="34" charset="-128"/>
              </a:rPr>
              <a:t>X 1,000</a:t>
            </a:r>
          </a:p>
        </p:txBody>
      </p:sp>
      <p:sp>
        <p:nvSpPr>
          <p:cNvPr id="11" name="Equals 10"/>
          <p:cNvSpPr/>
          <p:nvPr/>
        </p:nvSpPr>
        <p:spPr>
          <a:xfrm>
            <a:off x="5411576" y="2630296"/>
            <a:ext cx="511481" cy="1502531"/>
          </a:xfrm>
          <a:prstGeom prst="mathEqual">
            <a:avLst>
              <a:gd name="adj1" fmla="val 4819"/>
              <a:gd name="adj2" fmla="val 9782"/>
            </a:avLst>
          </a:prstGeom>
          <a:solidFill>
            <a:srgbClr val="004A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004A97"/>
              </a:solidFill>
              <a:latin typeface="Calibri"/>
            </a:endParaRPr>
          </a:p>
        </p:txBody>
      </p:sp>
    </p:spTree>
    <p:extLst>
      <p:ext uri="{BB962C8B-B14F-4D97-AF65-F5344CB8AC3E}">
        <p14:creationId xmlns:p14="http://schemas.microsoft.com/office/powerpoint/2010/main" val="182055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33" b="1" dirty="0">
                <a:latin typeface="+mn-lt"/>
              </a:rPr>
              <a:t>What’s Landfilled?</a:t>
            </a:r>
          </a:p>
        </p:txBody>
      </p:sp>
      <p:pic>
        <p:nvPicPr>
          <p:cNvPr id="4" name="Content Placeholder 3"/>
          <p:cNvPicPr>
            <a:picLocks noGrp="1" noChangeAspect="1"/>
          </p:cNvPicPr>
          <p:nvPr>
            <p:ph idx="1"/>
          </p:nvPr>
        </p:nvPicPr>
        <p:blipFill>
          <a:blip r:embed="rId3"/>
          <a:stretch>
            <a:fillRect/>
          </a:stretch>
        </p:blipFill>
        <p:spPr>
          <a:xfrm>
            <a:off x="1279490" y="1545168"/>
            <a:ext cx="9633021" cy="4525433"/>
          </a:xfrm>
          <a:prstGeom prst="rect">
            <a:avLst/>
          </a:prstGeom>
          <a:ln>
            <a:noFill/>
          </a:ln>
        </p:spPr>
      </p:pic>
    </p:spTree>
    <p:extLst>
      <p:ext uri="{BB962C8B-B14F-4D97-AF65-F5344CB8AC3E}">
        <p14:creationId xmlns:p14="http://schemas.microsoft.com/office/powerpoint/2010/main" val="193852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990600"/>
            <a:ext cx="10972800" cy="1143000"/>
          </a:xfrm>
        </p:spPr>
        <p:txBody>
          <a:bodyPr>
            <a:noAutofit/>
          </a:bodyPr>
          <a:lstStyle/>
          <a:p>
            <a:r>
              <a:rPr lang="en-US" sz="5333" b="1" dirty="0"/>
              <a:t>% of landfilled materials could be recycled/ recovered?</a:t>
            </a:r>
          </a:p>
        </p:txBody>
      </p:sp>
      <p:pic>
        <p:nvPicPr>
          <p:cNvPr id="6" name="Shape 294">
            <a:extLst>
              <a:ext uri="{FF2B5EF4-FFF2-40B4-BE49-F238E27FC236}">
                <a16:creationId xmlns:a16="http://schemas.microsoft.com/office/drawing/2014/main" id="{659F4DE6-3E80-4E13-8A06-98F3AD2B3B51}"/>
              </a:ext>
            </a:extLst>
          </p:cNvPr>
          <p:cNvPicPr preferRelativeResize="0"/>
          <p:nvPr/>
        </p:nvPicPr>
        <p:blipFill rotWithShape="1">
          <a:blip r:embed="rId3">
            <a:alphaModFix/>
          </a:blip>
          <a:srcRect/>
          <a:stretch/>
        </p:blipFill>
        <p:spPr>
          <a:xfrm>
            <a:off x="3022588" y="2918466"/>
            <a:ext cx="1996440" cy="2768600"/>
          </a:xfrm>
          <a:prstGeom prst="rect">
            <a:avLst/>
          </a:prstGeom>
          <a:noFill/>
          <a:ln>
            <a:noFill/>
          </a:ln>
        </p:spPr>
      </p:pic>
      <p:pic>
        <p:nvPicPr>
          <p:cNvPr id="7" name="Shape 293">
            <a:extLst>
              <a:ext uri="{FF2B5EF4-FFF2-40B4-BE49-F238E27FC236}">
                <a16:creationId xmlns:a16="http://schemas.microsoft.com/office/drawing/2014/main" id="{D12B5648-7A68-454E-89B8-909ED29D65F3}"/>
              </a:ext>
            </a:extLst>
          </p:cNvPr>
          <p:cNvPicPr preferRelativeResize="0"/>
          <p:nvPr/>
        </p:nvPicPr>
        <p:blipFill rotWithShape="1">
          <a:blip r:embed="rId4">
            <a:alphaModFix/>
          </a:blip>
          <a:srcRect/>
          <a:stretch/>
        </p:blipFill>
        <p:spPr>
          <a:xfrm>
            <a:off x="6096000" y="3086110"/>
            <a:ext cx="2488291" cy="2600956"/>
          </a:xfrm>
          <a:prstGeom prst="rect">
            <a:avLst/>
          </a:prstGeom>
          <a:noFill/>
          <a:ln>
            <a:noFill/>
          </a:ln>
        </p:spPr>
      </p:pic>
    </p:spTree>
    <p:extLst>
      <p:ext uri="{BB962C8B-B14F-4D97-AF65-F5344CB8AC3E}">
        <p14:creationId xmlns:p14="http://schemas.microsoft.com/office/powerpoint/2010/main" val="108046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ecyclable vs. &lt;strong&gt;Biodegradable&lt;/strong&gt; vs. Compostable - Norwex Movement"/>
          <p:cNvPicPr>
            <a:picLocks noChangeAspect="1"/>
          </p:cNvPicPr>
          <p:nvPr/>
        </p:nvPicPr>
        <p:blipFill rotWithShape="1">
          <a:blip r:embed="rId3">
            <a:extLst>
              <a:ext uri="{28A0092B-C50C-407E-A947-70E740481C1C}">
                <a14:useLocalDpi xmlns:a14="http://schemas.microsoft.com/office/drawing/2010/main" val="0"/>
              </a:ext>
            </a:extLst>
          </a:blip>
          <a:srcRect l="2325" t="15321" r="68830" b="36533"/>
          <a:stretch/>
        </p:blipFill>
        <p:spPr>
          <a:xfrm>
            <a:off x="980851" y="2887079"/>
            <a:ext cx="1852644" cy="2071995"/>
          </a:xfrm>
          <a:prstGeom prst="rect">
            <a:avLst/>
          </a:prstGeom>
        </p:spPr>
      </p:pic>
      <p:pic>
        <p:nvPicPr>
          <p:cNvPr id="10" name="Picture 2" descr="Image result for eleph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0183" y="1508755"/>
            <a:ext cx="6182784" cy="4453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3334" y="1943294"/>
            <a:ext cx="4413772" cy="943785"/>
          </a:xfrm>
          <a:prstGeom prst="rect">
            <a:avLst/>
          </a:prstGeom>
          <a:noFill/>
          <a:ln>
            <a:noFill/>
          </a:ln>
        </p:spPr>
        <p:txBody>
          <a:bodyPr wrap="none" lIns="121920" tIns="60960" rIns="121920" bIns="60960">
            <a:spAutoFit/>
          </a:bodyPr>
          <a:lstStyle/>
          <a:p>
            <a:pPr algn="ctr" defTabSz="1219170" fontAlgn="base">
              <a:spcBef>
                <a:spcPct val="0"/>
              </a:spcBef>
              <a:spcAft>
                <a:spcPct val="0"/>
              </a:spcAft>
            </a:pPr>
            <a:r>
              <a:rPr lang="en-US" sz="5333" b="1" dirty="0">
                <a:ln w="12700">
                  <a:noFill/>
                  <a:prstDash val="solid"/>
                </a:ln>
                <a:solidFill>
                  <a:srgbClr val="004A97"/>
                </a:solidFill>
                <a:latin typeface="Calibri"/>
                <a:ea typeface="MS PGothic" panose="020B0600070205080204" pitchFamily="34" charset="-128"/>
              </a:rPr>
              <a:t>1,000,000 tons</a:t>
            </a:r>
          </a:p>
        </p:txBody>
      </p:sp>
      <p:sp>
        <p:nvSpPr>
          <p:cNvPr id="9" name="TextBox 8"/>
          <p:cNvSpPr txBox="1"/>
          <p:nvPr/>
        </p:nvSpPr>
        <p:spPr>
          <a:xfrm>
            <a:off x="7020241" y="410615"/>
            <a:ext cx="4565219" cy="1077218"/>
          </a:xfrm>
          <a:prstGeom prst="rect">
            <a:avLst/>
          </a:prstGeom>
          <a:noFill/>
        </p:spPr>
        <p:txBody>
          <a:bodyPr wrap="square" rtlCol="0">
            <a:spAutoFit/>
          </a:bodyPr>
          <a:lstStyle/>
          <a:p>
            <a:pPr defTabSz="1219170" fontAlgn="base">
              <a:spcBef>
                <a:spcPct val="0"/>
              </a:spcBef>
              <a:spcAft>
                <a:spcPct val="0"/>
              </a:spcAft>
            </a:pPr>
            <a:r>
              <a:rPr lang="en-US" sz="6400" b="1" dirty="0">
                <a:ln>
                  <a:solidFill>
                    <a:prstClr val="white"/>
                  </a:solidFill>
                </a:ln>
                <a:solidFill>
                  <a:srgbClr val="004A97"/>
                </a:solidFill>
                <a:latin typeface="Calibri"/>
                <a:ea typeface="MS PGothic" panose="020B0600070205080204" pitchFamily="34" charset="-128"/>
              </a:rPr>
              <a:t>x200,000</a:t>
            </a:r>
          </a:p>
        </p:txBody>
      </p:sp>
      <p:pic>
        <p:nvPicPr>
          <p:cNvPr id="15" name="Picture 14" descr="Can ﻿﻿﻿BioPlastics flourish in In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2798" y="2944561"/>
            <a:ext cx="1981488" cy="2014513"/>
          </a:xfrm>
          <a:prstGeom prst="rect">
            <a:avLst/>
          </a:prstGeom>
        </p:spPr>
      </p:pic>
      <p:sp>
        <p:nvSpPr>
          <p:cNvPr id="8" name="Equals 7">
            <a:extLst>
              <a:ext uri="{FF2B5EF4-FFF2-40B4-BE49-F238E27FC236}">
                <a16:creationId xmlns:a16="http://schemas.microsoft.com/office/drawing/2014/main" id="{11FE6CAE-EF4F-4490-8E05-170F68FD740A}"/>
              </a:ext>
            </a:extLst>
          </p:cNvPr>
          <p:cNvSpPr/>
          <p:nvPr/>
        </p:nvSpPr>
        <p:spPr>
          <a:xfrm>
            <a:off x="5411576" y="2630296"/>
            <a:ext cx="511481" cy="1502531"/>
          </a:xfrm>
          <a:prstGeom prst="mathEqual">
            <a:avLst>
              <a:gd name="adj1" fmla="val 4819"/>
              <a:gd name="adj2" fmla="val 9782"/>
            </a:avLst>
          </a:prstGeom>
          <a:solidFill>
            <a:srgbClr val="004A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004A97"/>
              </a:solidFill>
              <a:latin typeface="Calibri"/>
            </a:endParaRPr>
          </a:p>
        </p:txBody>
      </p:sp>
    </p:spTree>
    <p:extLst>
      <p:ext uri="{BB962C8B-B14F-4D97-AF65-F5344CB8AC3E}">
        <p14:creationId xmlns:p14="http://schemas.microsoft.com/office/powerpoint/2010/main" val="327847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 name="Picture 2">
            <a:extLst>
              <a:ext uri="{FF2B5EF4-FFF2-40B4-BE49-F238E27FC236}">
                <a16:creationId xmlns:a16="http://schemas.microsoft.com/office/drawing/2014/main" id="{A014B8CB-08BF-41B2-BF65-195B77FA6D81}"/>
              </a:ext>
            </a:extLst>
          </p:cNvPr>
          <p:cNvPicPr>
            <a:picLocks noChangeAspect="1"/>
          </p:cNvPicPr>
          <p:nvPr/>
        </p:nvPicPr>
        <p:blipFill>
          <a:blip r:embed="rId3"/>
          <a:stretch>
            <a:fillRect/>
          </a:stretch>
        </p:blipFill>
        <p:spPr>
          <a:xfrm>
            <a:off x="4224720" y="262758"/>
            <a:ext cx="4237977" cy="5602749"/>
          </a:xfrm>
          <a:prstGeom prst="rect">
            <a:avLst/>
          </a:prstGeom>
        </p:spPr>
      </p:pic>
    </p:spTree>
    <p:extLst>
      <p:ext uri="{BB962C8B-B14F-4D97-AF65-F5344CB8AC3E}">
        <p14:creationId xmlns:p14="http://schemas.microsoft.com/office/powerpoint/2010/main" val="321917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21" y="2538283"/>
            <a:ext cx="10972800" cy="1143000"/>
          </a:xfrm>
        </p:spPr>
        <p:txBody>
          <a:bodyPr>
            <a:noAutofit/>
          </a:bodyPr>
          <a:lstStyle/>
          <a:p>
            <a:pPr algn="l"/>
            <a:r>
              <a:rPr lang="en-US" sz="4800" b="1" dirty="0">
                <a:solidFill>
                  <a:srgbClr val="28A360"/>
                </a:solidFill>
              </a:rPr>
              <a:t>M</a:t>
            </a:r>
            <a:r>
              <a:rPr lang="en-US" sz="4800" b="1" dirty="0"/>
              <a:t>aterials </a:t>
            </a:r>
            <a:br>
              <a:rPr lang="en-US" sz="4800" b="1" dirty="0"/>
            </a:br>
            <a:r>
              <a:rPr lang="en-US" sz="4800" b="1" dirty="0">
                <a:solidFill>
                  <a:srgbClr val="28A360"/>
                </a:solidFill>
              </a:rPr>
              <a:t>R</a:t>
            </a:r>
            <a:r>
              <a:rPr lang="en-US" sz="4800" b="1" dirty="0"/>
              <a:t>ecovery </a:t>
            </a:r>
            <a:br>
              <a:rPr lang="en-US" sz="4800" b="1" dirty="0"/>
            </a:br>
            <a:r>
              <a:rPr lang="en-US" sz="4800" b="1" dirty="0">
                <a:solidFill>
                  <a:srgbClr val="28A360"/>
                </a:solidFill>
              </a:rPr>
              <a:t>F</a:t>
            </a:r>
            <a:r>
              <a:rPr lang="en-US" sz="4800" b="1" dirty="0"/>
              <a:t>acility </a:t>
            </a:r>
            <a:br>
              <a:rPr lang="en-US" sz="4800" b="1" dirty="0"/>
            </a:br>
            <a:r>
              <a:rPr lang="en-US" sz="4800" b="1" dirty="0">
                <a:solidFill>
                  <a:srgbClr val="28A360"/>
                </a:solidFill>
              </a:rPr>
              <a:t>(MRF)</a:t>
            </a:r>
          </a:p>
        </p:txBody>
      </p:sp>
      <p:pic>
        <p:nvPicPr>
          <p:cNvPr id="8" name="Picture 7">
            <a:extLst>
              <a:ext uri="{FF2B5EF4-FFF2-40B4-BE49-F238E27FC236}">
                <a16:creationId xmlns:a16="http://schemas.microsoft.com/office/drawing/2014/main" id="{32082FBC-498B-4042-85B5-03E6D5190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64" y="1055369"/>
            <a:ext cx="8061885" cy="3867038"/>
          </a:xfrm>
          <a:prstGeom prst="rect">
            <a:avLst/>
          </a:prstGeom>
        </p:spPr>
      </p:pic>
      <p:sp>
        <p:nvSpPr>
          <p:cNvPr id="3" name="TextBox 2">
            <a:hlinkClick r:id="rId4"/>
            <a:extLst>
              <a:ext uri="{FF2B5EF4-FFF2-40B4-BE49-F238E27FC236}">
                <a16:creationId xmlns:a16="http://schemas.microsoft.com/office/drawing/2014/main" id="{D0F2E311-9C9A-4ADE-9C23-FC178CB6683E}"/>
              </a:ext>
            </a:extLst>
          </p:cNvPr>
          <p:cNvSpPr txBox="1"/>
          <p:nvPr/>
        </p:nvSpPr>
        <p:spPr>
          <a:xfrm>
            <a:off x="766621" y="4599242"/>
            <a:ext cx="3779520" cy="646331"/>
          </a:xfrm>
          <a:prstGeom prst="rect">
            <a:avLst/>
          </a:prstGeom>
          <a:noFill/>
        </p:spPr>
        <p:txBody>
          <a:bodyPr wrap="square" rtlCol="0">
            <a:spAutoFit/>
          </a:bodyPr>
          <a:lstStyle/>
          <a:p>
            <a:r>
              <a:rPr lang="en-US" dirty="0"/>
              <a:t>Click </a:t>
            </a:r>
            <a:r>
              <a:rPr lang="en-US" dirty="0">
                <a:hlinkClick r:id="rId5"/>
              </a:rPr>
              <a:t>Here</a:t>
            </a:r>
            <a:r>
              <a:rPr lang="en-US" dirty="0"/>
              <a:t> to view a video of the sorting process at Rumpke</a:t>
            </a:r>
          </a:p>
        </p:txBody>
      </p:sp>
    </p:spTree>
    <p:extLst>
      <p:ext uri="{BB962C8B-B14F-4D97-AF65-F5344CB8AC3E}">
        <p14:creationId xmlns:p14="http://schemas.microsoft.com/office/powerpoint/2010/main" val="2046462450"/>
      </p:ext>
    </p:extLst>
  </p:cSld>
  <p:clrMapOvr>
    <a:masterClrMapping/>
  </p:clrMapOvr>
</p:sld>
</file>

<file path=ppt/theme/theme1.xml><?xml version="1.0" encoding="utf-8"?>
<a:theme xmlns:a="http://schemas.openxmlformats.org/drawingml/2006/main" name="SWACO Wide Forma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82D77321D42E40AAD7B9A5E2D1E2C7" ma:contentTypeVersion="22" ma:contentTypeDescription="Create a new document." ma:contentTypeScope="" ma:versionID="39acc89d2e3d5abf6e0765b6c4455aca">
  <xsd:schema xmlns:xsd="http://www.w3.org/2001/XMLSchema" xmlns:xs="http://www.w3.org/2001/XMLSchema" xmlns:p="http://schemas.microsoft.com/office/2006/metadata/properties" xmlns:ns2="7344b210-1a01-4003-b0fa-3de9ebc1d298" xmlns:ns3="613bf768-148d-4c9b-9769-4721b56d05fd" xmlns:ns4="4a822cae-b346-45a2-a5ef-bf0405b34c25" targetNamespace="http://schemas.microsoft.com/office/2006/metadata/properties" ma:root="true" ma:fieldsID="b72f759c88bc4195386bcb3fe5301c4a" ns2:_="" ns3:_="" ns4:_="">
    <xsd:import namespace="7344b210-1a01-4003-b0fa-3de9ebc1d298"/>
    <xsd:import namespace="613bf768-148d-4c9b-9769-4721b56d05fd"/>
    <xsd:import namespace="4a822cae-b346-45a2-a5ef-bf0405b34c25"/>
    <xsd:element name="properties">
      <xsd:complexType>
        <xsd:sequence>
          <xsd:element name="documentManagement">
            <xsd:complexType>
              <xsd:all>
                <xsd:element ref="ns2:led51017e3194e8ea1ed6ae2686d8f80" minOccurs="0"/>
                <xsd:element ref="ns3:TaxCatchAll" minOccurs="0"/>
                <xsd:element ref="ns2:m2b78b0a04544a219d5e5b010258a16a" minOccurs="0"/>
                <xsd:element ref="ns2:MediaServiceMetadata" minOccurs="0"/>
                <xsd:element ref="ns2:MediaServiceFastMetadata" minOccurs="0"/>
                <xsd:element ref="ns4:SharedWithUsers" minOccurs="0"/>
                <xsd:element ref="ns4:SharedWithDetails"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44b210-1a01-4003-b0fa-3de9ebc1d298" elementFormDefault="qualified">
    <xsd:import namespace="http://schemas.microsoft.com/office/2006/documentManagement/types"/>
    <xsd:import namespace="http://schemas.microsoft.com/office/infopath/2007/PartnerControls"/>
    <xsd:element name="led51017e3194e8ea1ed6ae2686d8f80" ma:index="9" nillable="true" ma:taxonomy="true" ma:internalName="led51017e3194e8ea1ed6ae2686d8f80" ma:taxonomyFieldName="Initiative" ma:displayName="Initiative" ma:default="" ma:fieldId="{5ed51017-e319-4e8e-a1ed-6ae2686d8f80}" ma:sspId="89b664f5-d490-4bf4-b541-e9ffae6b7897" ma:termSetId="047002bc-1d77-4c12-aaae-0e1f810d7bbb" ma:anchorId="00000000-0000-0000-0000-000000000000" ma:open="false" ma:isKeyword="false">
      <xsd:complexType>
        <xsd:sequence>
          <xsd:element ref="pc:Terms" minOccurs="0" maxOccurs="1"/>
        </xsd:sequence>
      </xsd:complexType>
    </xsd:element>
    <xsd:element name="m2b78b0a04544a219d5e5b010258a16a" ma:index="12" nillable="true" ma:taxonomy="true" ma:internalName="m2b78b0a04544a219d5e5b010258a16a" ma:taxonomyFieldName="Item" ma:displayName="Item" ma:default="" ma:fieldId="{62b78b0a-0454-4a21-9d5e-5b010258a16a}" ma:sspId="89b664f5-d490-4bf4-b541-e9ffae6b7897" ma:termSetId="09ecf15e-bae1-43f3-8397-afa115fecad5" ma:anchorId="00000000-0000-0000-0000-000000000000" ma:open="false" ma:isKeyword="false">
      <xsd:complexType>
        <xsd:sequence>
          <xsd:element ref="pc:Terms" minOccurs="0" maxOccurs="1"/>
        </xsd:sequence>
      </xsd:complex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9b664f5-d490-4bf4-b541-e9ffae6b78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3bf768-148d-4c9b-9769-4721b56d05fd"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15a3170c-7f47-464d-8dcc-bc258b905085}" ma:internalName="TaxCatchAll" ma:showField="CatchAllData" ma:web="613bf768-148d-4c9b-9769-4721b56d05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822cae-b346-45a2-a5ef-bf0405b34c25"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3bf768-148d-4c9b-9769-4721b56d05fd" xsi:nil="true"/>
    <m2b78b0a04544a219d5e5b010258a16a xmlns="7344b210-1a01-4003-b0fa-3de9ebc1d298">
      <Terms xmlns="http://schemas.microsoft.com/office/infopath/2007/PartnerControls"/>
    </m2b78b0a04544a219d5e5b010258a16a>
    <led51017e3194e8ea1ed6ae2686d8f80 xmlns="7344b210-1a01-4003-b0fa-3de9ebc1d298">
      <Terms xmlns="http://schemas.microsoft.com/office/infopath/2007/PartnerControls"/>
    </led51017e3194e8ea1ed6ae2686d8f80>
    <lcf76f155ced4ddcb4097134ff3c332f xmlns="7344b210-1a01-4003-b0fa-3de9ebc1d2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F84E74-D570-437D-8550-7C73F05C5A1D}">
  <ds:schemaRefs>
    <ds:schemaRef ds:uri="http://schemas.microsoft.com/sharepoint/v3/contenttype/forms"/>
  </ds:schemaRefs>
</ds:datastoreItem>
</file>

<file path=customXml/itemProps2.xml><?xml version="1.0" encoding="utf-8"?>
<ds:datastoreItem xmlns:ds="http://schemas.openxmlformats.org/officeDocument/2006/customXml" ds:itemID="{CE713A50-D3F4-464C-8F57-43FCE458F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44b210-1a01-4003-b0fa-3de9ebc1d298"/>
    <ds:schemaRef ds:uri="613bf768-148d-4c9b-9769-4721b56d05fd"/>
    <ds:schemaRef ds:uri="4a822cae-b346-45a2-a5ef-bf0405b34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44B99F-9EF7-4C05-8DF9-CBAFA04CDD29}">
  <ds:schemaRefs>
    <ds:schemaRef ds:uri="http://purl.org/dc/terms/"/>
    <ds:schemaRef ds:uri="http://schemas.microsoft.com/office/2006/documentManagement/types"/>
    <ds:schemaRef ds:uri="http://schemas.microsoft.com/office/2006/metadata/properties"/>
    <ds:schemaRef ds:uri="4a822cae-b346-45a2-a5ef-bf0405b34c25"/>
    <ds:schemaRef ds:uri="613bf768-148d-4c9b-9769-4721b56d05fd"/>
    <ds:schemaRef ds:uri="http://purl.org/dc/elements/1.1/"/>
    <ds:schemaRef ds:uri="http://purl.org/dc/dcmitype/"/>
    <ds:schemaRef ds:uri="7344b210-1a01-4003-b0fa-3de9ebc1d29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6397</TotalTime>
  <Words>3334</Words>
  <Application>Microsoft Office PowerPoint</Application>
  <PresentationFormat>Widescreen</PresentationFormat>
  <Paragraphs>228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SWACO Wide Format Template </vt:lpstr>
      <vt:lpstr> The 4 R’s You Can Make a Difference! </vt:lpstr>
      <vt:lpstr>The 4 R’s</vt:lpstr>
      <vt:lpstr>The 4R’s</vt:lpstr>
      <vt:lpstr>PowerPoint Presentation</vt:lpstr>
      <vt:lpstr>What’s Landfilled?</vt:lpstr>
      <vt:lpstr>% of landfilled materials could be recycled/ recovered?</vt:lpstr>
      <vt:lpstr>PowerPoint Presentation</vt:lpstr>
      <vt:lpstr>PowerPoint Presentation</vt:lpstr>
      <vt:lpstr>Materials  Recovery  Facility  (MRF)</vt:lpstr>
      <vt:lpstr>PowerPoint Presentation</vt:lpstr>
      <vt:lpstr>2 hours</vt:lpstr>
      <vt:lpstr>Transition from a Linear Economy…</vt:lpstr>
      <vt:lpstr>…Towards a Circular Economy</vt:lpstr>
      <vt:lpstr>Careers that you may consider to help make a difference</vt:lpstr>
      <vt:lpstr>PowerPoint Presentation</vt:lpstr>
      <vt:lpstr>If you enjoy architecture…</vt:lpstr>
      <vt:lpstr>If you enjoy fixing things &amp; solving problems…</vt:lpstr>
      <vt:lpstr>If you enjoy communications &amp; teaching….</vt:lpstr>
      <vt:lpstr>If you like business…</vt:lpstr>
      <vt:lpstr> Recycle Right and Make a Difference! Email schools@swaco.org to connect with us.</vt:lpstr>
      <vt:lpstr>Teacher Notes</vt:lpstr>
      <vt:lpstr>Teacher Notes</vt:lpstr>
      <vt:lpstr>Teacher Notes</vt:lpstr>
      <vt:lpstr>Teacher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101: What, How &amp; Why Alex Slaymaker, Outreach Specialist</dc:title>
  <dc:creator>Alex Slaymaker</dc:creator>
  <cp:lastModifiedBy>Danna Lotz</cp:lastModifiedBy>
  <cp:revision>89</cp:revision>
  <dcterms:created xsi:type="dcterms:W3CDTF">2017-10-30T13:23:06Z</dcterms:created>
  <dcterms:modified xsi:type="dcterms:W3CDTF">2025-11-18T20:30:26Z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0x010100F382D77321D42E40AAD7B9A5E2D1E2C7</vt:lpwstr>
  </property>
  <property fmtid="{D5CDD505-2E9C-101B-9397-08002B2CF9AE}" pid="3" name="Item">
    <vt:lpwstr/>
  </property>
  <property fmtid="{D5CDD505-2E9C-101B-9397-08002B2CF9AE}" pid="4" name="Initiative">
    <vt:lpwstr/>
  </property>
  <property fmtid="{D5CDD505-2E9C-101B-9397-08002B2CF9AE}" pid="5" name="MediaServiceImageTags">
    <vt:lpwstr/>
  </property>
</Properties>
</file>