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468" r:id="rId5"/>
    <p:sldId id="463" r:id="rId6"/>
    <p:sldId id="264" r:id="rId7"/>
    <p:sldId id="459" r:id="rId8"/>
    <p:sldId id="599" r:id="rId9"/>
    <p:sldId id="589" r:id="rId10"/>
    <p:sldId id="460" r:id="rId11"/>
    <p:sldId id="602" r:id="rId12"/>
    <p:sldId id="258" r:id="rId13"/>
    <p:sldId id="612" r:id="rId14"/>
    <p:sldId id="473" r:id="rId15"/>
    <p:sldId id="464" r:id="rId16"/>
    <p:sldId id="259" r:id="rId17"/>
    <p:sldId id="475" r:id="rId18"/>
    <p:sldId id="462" r:id="rId19"/>
  </p:sldIdLst>
  <p:sldSz cx="9144000" cy="5143500" type="screen16x9"/>
  <p:notesSz cx="9144000" cy="69802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E12F0DB3-DEE3-4C1F-BDDA-FECD58ACBA98}">
          <p14:sldIdLst>
            <p14:sldId id="468"/>
            <p14:sldId id="463"/>
            <p14:sldId id="264"/>
            <p14:sldId id="459"/>
            <p14:sldId id="599"/>
            <p14:sldId id="589"/>
            <p14:sldId id="460"/>
            <p14:sldId id="602"/>
            <p14:sldId id="258"/>
            <p14:sldId id="612"/>
            <p14:sldId id="473"/>
            <p14:sldId id="464"/>
            <p14:sldId id="259"/>
            <p14:sldId id="475"/>
            <p14:sldId id="4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4221F8E-4016-8711-478B-C743210203E5}" name="Jane Boehm" initials="JB" userId="S::jane.karetny@swaco.org::87f7eadd-3750-4b16-aa7a-8b7956773d97" providerId="AD"/>
  <p188:author id="{178B9CE9-DA0C-566D-0B81-4F808ADAF7A1}" name="Kristi Higginbotham" initials="KH" userId="S::kristi.higginbotham@swaco.org::c199fd97-5c68-42c5-9221-e056b0f277c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8DD6"/>
    <a:srgbClr val="043685"/>
    <a:srgbClr val="8CE365"/>
    <a:srgbClr val="57E5FF"/>
    <a:srgbClr val="35BD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A478BE-F8E5-4448-AF3E-2844BDDC1BE4}" v="6" dt="2024-12-30T20:11:51.8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 autoAdjust="0"/>
    <p:restoredTop sz="94624" autoAdjust="0"/>
  </p:normalViewPr>
  <p:slideViewPr>
    <p:cSldViewPr snapToGrid="0" snapToObjects="1">
      <p:cViewPr varScale="1">
        <p:scale>
          <a:sx n="141" d="100"/>
          <a:sy n="141" d="100"/>
        </p:scale>
        <p:origin x="92" y="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2-10-11T15:51:37.1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5425 15021 0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502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502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5FB96-0401-4584-8062-44D326AFF2D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78088" y="873125"/>
            <a:ext cx="4187825" cy="2355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59239"/>
            <a:ext cx="7315200" cy="274846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30015"/>
            <a:ext cx="3962400" cy="3502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630015"/>
            <a:ext cx="3962400" cy="3502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F3FF19-B6E2-41C6-8D8F-628183607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18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3FF19-B6E2-41C6-8D8F-6281836073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1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3FF19-B6E2-41C6-8D8F-6281836073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78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3FF19-B6E2-41C6-8D8F-6281836073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05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*In Franklin Co alone, about 4,000 tons of material is landfilled a day. 1.1 million tons in 2017.  Since it’s hard to think in terms of tonnage, this is the equivalent to about 800 elephants/day (10,000 </a:t>
            </a:r>
            <a:r>
              <a:rPr lang="en-US" baseline="0" dirty="0" err="1"/>
              <a:t>lbs</a:t>
            </a:r>
            <a:r>
              <a:rPr lang="en-US" baseline="0" dirty="0"/>
              <a:t> each).</a:t>
            </a:r>
          </a:p>
          <a:p>
            <a:endParaRPr lang="en-US" baseline="0" dirty="0"/>
          </a:p>
          <a:p>
            <a:pPr defTabSz="900593">
              <a:defRPr/>
            </a:pPr>
            <a:r>
              <a:rPr lang="en-US" baseline="0" dirty="0"/>
              <a:t>Another way to think about this is the landfill </a:t>
            </a:r>
            <a:r>
              <a:rPr lang="en-US" baseline="0"/>
              <a:t>has 600-700 </a:t>
            </a:r>
            <a:r>
              <a:rPr lang="en-US" baseline="0" dirty="0"/>
              <a:t>trucks a day dumping materials generated by biz and residents in our Country. </a:t>
            </a:r>
          </a:p>
          <a:p>
            <a:endParaRPr lang="en-US" baseline="0" dirty="0"/>
          </a:p>
          <a:p>
            <a:r>
              <a:rPr lang="en-US" baseline="0" dirty="0"/>
              <a:t>Notice I didn’t say garbage or trash landfilled, because what is landfilled are valuable materials, we are just ignoring the value. </a:t>
            </a:r>
          </a:p>
          <a:p>
            <a:r>
              <a:rPr lang="en-US" baseline="0" dirty="0"/>
              <a:t> 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0DD514-94D2-49F7-9353-28FF4B70B7D1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405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3625" y="531813"/>
            <a:ext cx="4737100" cy="2665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Start at 1:08 and end at 3:52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Landfill Presentation Dec 2012 FINAL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63A9A3-05D7-412F-9804-6E9BD08FFE7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047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3FF19-B6E2-41C6-8D8F-6281836073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49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Know what’s accepted for recycling and practice this at home and work. </a:t>
            </a:r>
          </a:p>
          <a:p>
            <a:endParaRPr lang="en-US" dirty="0"/>
          </a:p>
          <a:p>
            <a:r>
              <a:rPr lang="en-US" dirty="0"/>
              <a:t>Does any of this surprise anyone? Do you have questions about things you’re currently recycling that aren’t accepted? </a:t>
            </a:r>
          </a:p>
          <a:p>
            <a:endParaRPr lang="en-US" dirty="0"/>
          </a:p>
          <a:p>
            <a:r>
              <a:rPr lang="en-US" dirty="0"/>
              <a:t>What about those </a:t>
            </a:r>
            <a:r>
              <a:rPr lang="en-US" dirty="0" err="1"/>
              <a:t>starbucks</a:t>
            </a:r>
            <a:r>
              <a:rPr lang="en-US" dirty="0"/>
              <a:t> and other carry out coffee cups? Are you recycling them?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23798-033E-4555-B110-43D1D7E0E8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59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3FF19-B6E2-41C6-8D8F-6281836073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1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3FF19-B6E2-41C6-8D8F-6281836073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56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" t="17720" r="2132"/>
          <a:stretch/>
        </p:blipFill>
        <p:spPr>
          <a:xfrm>
            <a:off x="1" y="0"/>
            <a:ext cx="9144000" cy="54895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650" y="2769075"/>
            <a:ext cx="5575582" cy="457769"/>
          </a:xfrm>
        </p:spPr>
        <p:txBody>
          <a:bodyPr>
            <a:noAutofit/>
          </a:bodyPr>
          <a:lstStyle>
            <a:lvl1pPr algn="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2" descr="019199_PPT_Cover_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04252"/>
            <a:ext cx="9141714" cy="1385316"/>
          </a:xfrm>
          <a:prstGeom prst="rect">
            <a:avLst/>
          </a:prstGeom>
        </p:spPr>
      </p:pic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64988"/>
            <a:ext cx="2133600" cy="273844"/>
          </a:xfrm>
        </p:spPr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745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21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38081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293665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84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287229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28276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71228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289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62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85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664988"/>
            <a:ext cx="9144000" cy="478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64988"/>
            <a:ext cx="2133600" cy="273844"/>
          </a:xfrm>
        </p:spPr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8126026" y="4460319"/>
            <a:ext cx="1017974" cy="478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WACO_PageBreak_Blue_vFIN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86" r="2019" b="25000"/>
          <a:stretch/>
        </p:blipFill>
        <p:spPr>
          <a:xfrm>
            <a:off x="8593592" y="0"/>
            <a:ext cx="304191" cy="5143501"/>
          </a:xfrm>
          <a:prstGeom prst="rect">
            <a:avLst/>
          </a:prstGeom>
          <a:ln w="12700" cmpd="sng">
            <a:noFill/>
          </a:ln>
        </p:spPr>
      </p:pic>
    </p:spTree>
    <p:extLst>
      <p:ext uri="{BB962C8B-B14F-4D97-AF65-F5344CB8AC3E}">
        <p14:creationId xmlns:p14="http://schemas.microsoft.com/office/powerpoint/2010/main" val="4083669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17005_PPT-StandardTemplate_v1-0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64988"/>
            <a:ext cx="2133600" cy="273844"/>
          </a:xfrm>
        </p:spPr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4664988"/>
            <a:ext cx="2133600" cy="273844"/>
          </a:xfrm>
        </p:spPr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925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17005_PPT-WideTemplate_v1-0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633568"/>
            <a:ext cx="2133600" cy="273844"/>
          </a:xfrm>
        </p:spPr>
        <p:txBody>
          <a:bodyPr/>
          <a:lstStyle/>
          <a:p>
            <a:fld id="{68C2560D-EC28-3B41-86E8-18F1CE0113B4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633568"/>
            <a:ext cx="2133600" cy="273844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50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17005_PPT-StandardTemplate_v1-02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5" b="707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75458" y="3661111"/>
            <a:ext cx="5575582" cy="457769"/>
          </a:xfrm>
        </p:spPr>
        <p:txBody>
          <a:bodyPr>
            <a:noAutofit/>
          </a:bodyPr>
          <a:lstStyle>
            <a:lvl1pPr algn="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1381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WACO_PageBreak_Blue_vFIN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b="25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789877" y="3598937"/>
            <a:ext cx="5575582" cy="457769"/>
          </a:xfrm>
        </p:spPr>
        <p:txBody>
          <a:bodyPr>
            <a:noAutofit/>
          </a:bodyPr>
          <a:lstStyle>
            <a:lvl1pPr algn="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060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2295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39783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57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94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28880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163667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69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58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64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627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2692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01297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7CDC7-403D-C840-815D-3FF93A1DD99B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01297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83989" y="4237124"/>
            <a:ext cx="1371600" cy="317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0"/>
          <a:srcRect l="986" r="249" b="33832"/>
          <a:stretch/>
        </p:blipFill>
        <p:spPr>
          <a:xfrm>
            <a:off x="-2" y="4560556"/>
            <a:ext cx="9144001" cy="60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52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5" r:id="rId15"/>
    <p:sldLayoutId id="2147483660" r:id="rId16"/>
    <p:sldLayoutId id="214748366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043685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hyperlink" Target="https://www.swaco.org/320/Start-A-Recycling-Progra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waco.org/316/School-Recycling-Resource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waco.org/468/School-Tours---Select-a-Program" TargetMode="External"/><Relationship Id="rId7" Type="http://schemas.openxmlformats.org/officeDocument/2006/relationships/hyperlink" Target="https://recycleright.org/quiz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s://www.rumpke.com/contact-us/schedule-facility-tour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waco.org/" TargetMode="External"/><Relationship Id="rId2" Type="http://schemas.openxmlformats.org/officeDocument/2006/relationships/hyperlink" Target="mailto:schools@swaco.or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hyperlink" Target="https://recycleright.org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video" Target="https://www.youtube.com/embed/cNPEH0GOhRw?feature=oembed" TargetMode="External"/><Relationship Id="rId7" Type="http://schemas.openxmlformats.org/officeDocument/2006/relationships/customXml" Target="../ink/ink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11" Type="http://schemas.openxmlformats.org/officeDocument/2006/relationships/hyperlink" Target="https://www.youtube.com/watch?v=UW58rpj0PRw" TargetMode="External"/><Relationship Id="rId5" Type="http://schemas.openxmlformats.org/officeDocument/2006/relationships/notesSlide" Target="../notesSlides/notesSlide5.xml"/><Relationship Id="rId10" Type="http://schemas.openxmlformats.org/officeDocument/2006/relationships/hyperlink" Target="https://www.youtube.com/watch?v=g9s-2V4ZqrA" TargetMode="Externa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swaco.org/324/Recycling-Champion-Funding-Recognition-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B9D132-F984-927D-2C21-5546D0FA891B}"/>
              </a:ext>
            </a:extLst>
          </p:cNvPr>
          <p:cNvSpPr txBox="1"/>
          <p:nvPr/>
        </p:nvSpPr>
        <p:spPr>
          <a:xfrm>
            <a:off x="4091093" y="1551648"/>
            <a:ext cx="491066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400" dirty="0">
                <a:solidFill>
                  <a:srgbClr val="043685"/>
                </a:solidFill>
              </a:rPr>
              <a:t>Recycling in Schools</a:t>
            </a:r>
            <a:br>
              <a:rPr lang="en-US" altLang="en-US" sz="4000" dirty="0">
                <a:solidFill>
                  <a:srgbClr val="043685"/>
                </a:solidFill>
              </a:rPr>
            </a:br>
            <a:r>
              <a:rPr lang="en-US" altLang="en-US" sz="2400" dirty="0">
                <a:solidFill>
                  <a:srgbClr val="043685"/>
                </a:solidFill>
              </a:rPr>
              <a:t>Custodians Can Be the Difference</a:t>
            </a:r>
            <a:endParaRPr lang="en-US" sz="2800" dirty="0">
              <a:solidFill>
                <a:srgbClr val="043685"/>
              </a:solidFill>
            </a:endParaRPr>
          </a:p>
        </p:txBody>
      </p:sp>
      <p:pic>
        <p:nvPicPr>
          <p:cNvPr id="5" name="Picture 4" descr="019199_PPT_Cover_1.png">
            <a:extLst>
              <a:ext uri="{FF2B5EF4-FFF2-40B4-BE49-F238E27FC236}">
                <a16:creationId xmlns:a16="http://schemas.microsoft.com/office/drawing/2014/main" id="{FA405720-682D-8E16-39E0-EF19BA0140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767866"/>
            <a:ext cx="9144000" cy="1375634"/>
          </a:xfrm>
          <a:prstGeom prst="rect">
            <a:avLst/>
          </a:prstGeom>
        </p:spPr>
      </p:pic>
      <p:pic>
        <p:nvPicPr>
          <p:cNvPr id="6" name="Picture 5" descr="A group of children looking up&#10;&#10;Description automatically generated">
            <a:extLst>
              <a:ext uri="{FF2B5EF4-FFF2-40B4-BE49-F238E27FC236}">
                <a16:creationId xmlns:a16="http://schemas.microsoft.com/office/drawing/2014/main" id="{4775B0A2-C24B-01AA-EEF7-4573BC85F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15" y="80472"/>
            <a:ext cx="3317149" cy="3134471"/>
          </a:xfrm>
          <a:prstGeom prst="rect">
            <a:avLst/>
          </a:prstGeom>
          <a:pattFill prst="narVert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471082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B38A0-4A1C-AB2F-D853-5BF769CA9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680"/>
            <a:ext cx="8229600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+mn-lt"/>
              </a:rPr>
              <a:t>Best Practices</a:t>
            </a:r>
          </a:p>
        </p:txBody>
      </p:sp>
      <p:pic>
        <p:nvPicPr>
          <p:cNvPr id="2050" name="Picture 2" descr="Recycling Container Placement &amp; Signage | SWACO, OH">
            <a:extLst>
              <a:ext uri="{FF2B5EF4-FFF2-40B4-BE49-F238E27FC236}">
                <a16:creationId xmlns:a16="http://schemas.microsoft.com/office/drawing/2014/main" id="{7033384B-2C03-FCDF-E73F-D8C3768DC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4" r="8590"/>
          <a:stretch/>
        </p:blipFill>
        <p:spPr bwMode="auto">
          <a:xfrm>
            <a:off x="3045334" y="2181801"/>
            <a:ext cx="2828110" cy="198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1F7DF1-8E28-34BF-5521-70264BA8D530}"/>
              </a:ext>
            </a:extLst>
          </p:cNvPr>
          <p:cNvSpPr txBox="1"/>
          <p:nvPr/>
        </p:nvSpPr>
        <p:spPr>
          <a:xfrm>
            <a:off x="457200" y="2141261"/>
            <a:ext cx="2498271" cy="2585323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815936131">
                  <a:custGeom>
                    <a:avLst/>
                    <a:gdLst>
                      <a:gd name="connsiteX0" fmla="*/ 0 w 2498271"/>
                      <a:gd name="connsiteY0" fmla="*/ 0 h 2585323"/>
                      <a:gd name="connsiteX1" fmla="*/ 424706 w 2498271"/>
                      <a:gd name="connsiteY1" fmla="*/ 0 h 2585323"/>
                      <a:gd name="connsiteX2" fmla="*/ 974326 w 2498271"/>
                      <a:gd name="connsiteY2" fmla="*/ 0 h 2585323"/>
                      <a:gd name="connsiteX3" fmla="*/ 1424014 w 2498271"/>
                      <a:gd name="connsiteY3" fmla="*/ 0 h 2585323"/>
                      <a:gd name="connsiteX4" fmla="*/ 1898686 w 2498271"/>
                      <a:gd name="connsiteY4" fmla="*/ 0 h 2585323"/>
                      <a:gd name="connsiteX5" fmla="*/ 2498271 w 2498271"/>
                      <a:gd name="connsiteY5" fmla="*/ 0 h 2585323"/>
                      <a:gd name="connsiteX6" fmla="*/ 2498271 w 2498271"/>
                      <a:gd name="connsiteY6" fmla="*/ 542918 h 2585323"/>
                      <a:gd name="connsiteX7" fmla="*/ 2498271 w 2498271"/>
                      <a:gd name="connsiteY7" fmla="*/ 1085836 h 2585323"/>
                      <a:gd name="connsiteX8" fmla="*/ 2498271 w 2498271"/>
                      <a:gd name="connsiteY8" fmla="*/ 1654607 h 2585323"/>
                      <a:gd name="connsiteX9" fmla="*/ 2498271 w 2498271"/>
                      <a:gd name="connsiteY9" fmla="*/ 2119965 h 2585323"/>
                      <a:gd name="connsiteX10" fmla="*/ 2498271 w 2498271"/>
                      <a:gd name="connsiteY10" fmla="*/ 2585323 h 2585323"/>
                      <a:gd name="connsiteX11" fmla="*/ 2073565 w 2498271"/>
                      <a:gd name="connsiteY11" fmla="*/ 2585323 h 2585323"/>
                      <a:gd name="connsiteX12" fmla="*/ 1648859 w 2498271"/>
                      <a:gd name="connsiteY12" fmla="*/ 2585323 h 2585323"/>
                      <a:gd name="connsiteX13" fmla="*/ 1099239 w 2498271"/>
                      <a:gd name="connsiteY13" fmla="*/ 2585323 h 2585323"/>
                      <a:gd name="connsiteX14" fmla="*/ 674533 w 2498271"/>
                      <a:gd name="connsiteY14" fmla="*/ 2585323 h 2585323"/>
                      <a:gd name="connsiteX15" fmla="*/ 0 w 2498271"/>
                      <a:gd name="connsiteY15" fmla="*/ 2585323 h 2585323"/>
                      <a:gd name="connsiteX16" fmla="*/ 0 w 2498271"/>
                      <a:gd name="connsiteY16" fmla="*/ 2119965 h 2585323"/>
                      <a:gd name="connsiteX17" fmla="*/ 0 w 2498271"/>
                      <a:gd name="connsiteY17" fmla="*/ 1551194 h 2585323"/>
                      <a:gd name="connsiteX18" fmla="*/ 0 w 2498271"/>
                      <a:gd name="connsiteY18" fmla="*/ 1034129 h 2585323"/>
                      <a:gd name="connsiteX19" fmla="*/ 0 w 2498271"/>
                      <a:gd name="connsiteY19" fmla="*/ 465358 h 2585323"/>
                      <a:gd name="connsiteX20" fmla="*/ 0 w 2498271"/>
                      <a:gd name="connsiteY20" fmla="*/ 0 h 2585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498271" h="2585323" extrusionOk="0">
                        <a:moveTo>
                          <a:pt x="0" y="0"/>
                        </a:moveTo>
                        <a:cubicBezTo>
                          <a:pt x="120095" y="-17543"/>
                          <a:pt x="237732" y="1890"/>
                          <a:pt x="424706" y="0"/>
                        </a:cubicBezTo>
                        <a:cubicBezTo>
                          <a:pt x="611680" y="-1890"/>
                          <a:pt x="855403" y="16677"/>
                          <a:pt x="974326" y="0"/>
                        </a:cubicBezTo>
                        <a:cubicBezTo>
                          <a:pt x="1093249" y="-16677"/>
                          <a:pt x="1305989" y="22996"/>
                          <a:pt x="1424014" y="0"/>
                        </a:cubicBezTo>
                        <a:cubicBezTo>
                          <a:pt x="1542039" y="-22996"/>
                          <a:pt x="1712238" y="3294"/>
                          <a:pt x="1898686" y="0"/>
                        </a:cubicBezTo>
                        <a:cubicBezTo>
                          <a:pt x="2085134" y="-3294"/>
                          <a:pt x="2299591" y="47553"/>
                          <a:pt x="2498271" y="0"/>
                        </a:cubicBezTo>
                        <a:cubicBezTo>
                          <a:pt x="2546552" y="169440"/>
                          <a:pt x="2442394" y="298212"/>
                          <a:pt x="2498271" y="542918"/>
                        </a:cubicBezTo>
                        <a:cubicBezTo>
                          <a:pt x="2554148" y="787624"/>
                          <a:pt x="2489002" y="940813"/>
                          <a:pt x="2498271" y="1085836"/>
                        </a:cubicBezTo>
                        <a:cubicBezTo>
                          <a:pt x="2507540" y="1230859"/>
                          <a:pt x="2459491" y="1498654"/>
                          <a:pt x="2498271" y="1654607"/>
                        </a:cubicBezTo>
                        <a:cubicBezTo>
                          <a:pt x="2537051" y="1810560"/>
                          <a:pt x="2443332" y="1903174"/>
                          <a:pt x="2498271" y="2119965"/>
                        </a:cubicBezTo>
                        <a:cubicBezTo>
                          <a:pt x="2553210" y="2336756"/>
                          <a:pt x="2448929" y="2415236"/>
                          <a:pt x="2498271" y="2585323"/>
                        </a:cubicBezTo>
                        <a:cubicBezTo>
                          <a:pt x="2351729" y="2589502"/>
                          <a:pt x="2242347" y="2550695"/>
                          <a:pt x="2073565" y="2585323"/>
                        </a:cubicBezTo>
                        <a:cubicBezTo>
                          <a:pt x="1904783" y="2619951"/>
                          <a:pt x="1761596" y="2569212"/>
                          <a:pt x="1648859" y="2585323"/>
                        </a:cubicBezTo>
                        <a:cubicBezTo>
                          <a:pt x="1536122" y="2601434"/>
                          <a:pt x="1245270" y="2528144"/>
                          <a:pt x="1099239" y="2585323"/>
                        </a:cubicBezTo>
                        <a:cubicBezTo>
                          <a:pt x="953208" y="2642502"/>
                          <a:pt x="849398" y="2573419"/>
                          <a:pt x="674533" y="2585323"/>
                        </a:cubicBezTo>
                        <a:cubicBezTo>
                          <a:pt x="499668" y="2597227"/>
                          <a:pt x="224141" y="2548638"/>
                          <a:pt x="0" y="2585323"/>
                        </a:cubicBezTo>
                        <a:cubicBezTo>
                          <a:pt x="-43442" y="2489744"/>
                          <a:pt x="51821" y="2258677"/>
                          <a:pt x="0" y="2119965"/>
                        </a:cubicBezTo>
                        <a:cubicBezTo>
                          <a:pt x="-51821" y="1981253"/>
                          <a:pt x="3912" y="1705887"/>
                          <a:pt x="0" y="1551194"/>
                        </a:cubicBezTo>
                        <a:cubicBezTo>
                          <a:pt x="-3912" y="1396501"/>
                          <a:pt x="55695" y="1153057"/>
                          <a:pt x="0" y="1034129"/>
                        </a:cubicBezTo>
                        <a:cubicBezTo>
                          <a:pt x="-55695" y="915201"/>
                          <a:pt x="19985" y="730661"/>
                          <a:pt x="0" y="465358"/>
                        </a:cubicBezTo>
                        <a:cubicBezTo>
                          <a:pt x="-19985" y="200055"/>
                          <a:pt x="26282" y="1354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TWIN THE BIN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a typeface="Arial"/>
                <a:cs typeface="Arial"/>
                <a:sym typeface="Arial"/>
              </a:rPr>
              <a:t>Always pair a </a:t>
            </a:r>
            <a:r>
              <a:rPr lang="en-US" sz="1600" b="1" dirty="0">
                <a:solidFill>
                  <a:srgbClr val="005FB5"/>
                </a:solidFill>
                <a:ea typeface="Arial"/>
                <a:cs typeface="Arial"/>
                <a:sym typeface="Arial"/>
              </a:rPr>
              <a:t>blue recycling bin </a:t>
            </a:r>
            <a:r>
              <a:rPr lang="en-US" sz="1600" dirty="0">
                <a:ea typeface="Arial"/>
                <a:cs typeface="Arial"/>
                <a:sym typeface="Arial"/>
              </a:rPr>
              <a:t>with a </a:t>
            </a:r>
            <a:r>
              <a:rPr lang="en-US" sz="1600" b="1" dirty="0">
                <a:ea typeface="Arial"/>
                <a:cs typeface="Arial"/>
                <a:sym typeface="Arial"/>
              </a:rPr>
              <a:t>black landfill </a:t>
            </a:r>
            <a:r>
              <a:rPr lang="en-US" sz="1600" dirty="0">
                <a:ea typeface="Arial"/>
                <a:cs typeface="Arial"/>
                <a:sym typeface="Arial"/>
              </a:rPr>
              <a:t>bin.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a typeface="Arial"/>
                <a:cs typeface="Arial"/>
                <a:sym typeface="Arial"/>
              </a:rPr>
              <a:t>This will ensure your recycling stream does not become contaminated with materials that are not accepted for recycling at your school.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8549DB-51F9-CB28-C2D3-DB28BCDD60F8}"/>
              </a:ext>
            </a:extLst>
          </p:cNvPr>
          <p:cNvSpPr txBox="1"/>
          <p:nvPr/>
        </p:nvSpPr>
        <p:spPr>
          <a:xfrm>
            <a:off x="5984139" y="2408697"/>
            <a:ext cx="2498271" cy="1446550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94880034">
                  <a:custGeom>
                    <a:avLst/>
                    <a:gdLst>
                      <a:gd name="connsiteX0" fmla="*/ 0 w 2375572"/>
                      <a:gd name="connsiteY0" fmla="*/ 0 h 1446550"/>
                      <a:gd name="connsiteX1" fmla="*/ 617649 w 2375572"/>
                      <a:gd name="connsiteY1" fmla="*/ 0 h 1446550"/>
                      <a:gd name="connsiteX2" fmla="*/ 1140275 w 2375572"/>
                      <a:gd name="connsiteY2" fmla="*/ 0 h 1446550"/>
                      <a:gd name="connsiteX3" fmla="*/ 1686656 w 2375572"/>
                      <a:gd name="connsiteY3" fmla="*/ 0 h 1446550"/>
                      <a:gd name="connsiteX4" fmla="*/ 2375572 w 2375572"/>
                      <a:gd name="connsiteY4" fmla="*/ 0 h 1446550"/>
                      <a:gd name="connsiteX5" fmla="*/ 2375572 w 2375572"/>
                      <a:gd name="connsiteY5" fmla="*/ 467718 h 1446550"/>
                      <a:gd name="connsiteX6" fmla="*/ 2375572 w 2375572"/>
                      <a:gd name="connsiteY6" fmla="*/ 978832 h 1446550"/>
                      <a:gd name="connsiteX7" fmla="*/ 2375572 w 2375572"/>
                      <a:gd name="connsiteY7" fmla="*/ 1446550 h 1446550"/>
                      <a:gd name="connsiteX8" fmla="*/ 1852946 w 2375572"/>
                      <a:gd name="connsiteY8" fmla="*/ 1446550 h 1446550"/>
                      <a:gd name="connsiteX9" fmla="*/ 1306565 w 2375572"/>
                      <a:gd name="connsiteY9" fmla="*/ 1446550 h 1446550"/>
                      <a:gd name="connsiteX10" fmla="*/ 688916 w 2375572"/>
                      <a:gd name="connsiteY10" fmla="*/ 1446550 h 1446550"/>
                      <a:gd name="connsiteX11" fmla="*/ 0 w 2375572"/>
                      <a:gd name="connsiteY11" fmla="*/ 1446550 h 1446550"/>
                      <a:gd name="connsiteX12" fmla="*/ 0 w 2375572"/>
                      <a:gd name="connsiteY12" fmla="*/ 978832 h 1446550"/>
                      <a:gd name="connsiteX13" fmla="*/ 0 w 2375572"/>
                      <a:gd name="connsiteY13" fmla="*/ 511114 h 1446550"/>
                      <a:gd name="connsiteX14" fmla="*/ 0 w 2375572"/>
                      <a:gd name="connsiteY14" fmla="*/ 0 h 1446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375572" h="1446550" extrusionOk="0">
                        <a:moveTo>
                          <a:pt x="0" y="0"/>
                        </a:moveTo>
                        <a:cubicBezTo>
                          <a:pt x="229440" y="-38312"/>
                          <a:pt x="380574" y="70907"/>
                          <a:pt x="617649" y="0"/>
                        </a:cubicBezTo>
                        <a:cubicBezTo>
                          <a:pt x="854724" y="-70907"/>
                          <a:pt x="1007471" y="24041"/>
                          <a:pt x="1140275" y="0"/>
                        </a:cubicBezTo>
                        <a:cubicBezTo>
                          <a:pt x="1273079" y="-24041"/>
                          <a:pt x="1463993" y="6021"/>
                          <a:pt x="1686656" y="0"/>
                        </a:cubicBezTo>
                        <a:cubicBezTo>
                          <a:pt x="1909319" y="-6021"/>
                          <a:pt x="2058370" y="10337"/>
                          <a:pt x="2375572" y="0"/>
                        </a:cubicBezTo>
                        <a:cubicBezTo>
                          <a:pt x="2430862" y="201197"/>
                          <a:pt x="2352740" y="269387"/>
                          <a:pt x="2375572" y="467718"/>
                        </a:cubicBezTo>
                        <a:cubicBezTo>
                          <a:pt x="2398404" y="666049"/>
                          <a:pt x="2324823" y="741337"/>
                          <a:pt x="2375572" y="978832"/>
                        </a:cubicBezTo>
                        <a:cubicBezTo>
                          <a:pt x="2426321" y="1216327"/>
                          <a:pt x="2352300" y="1309470"/>
                          <a:pt x="2375572" y="1446550"/>
                        </a:cubicBezTo>
                        <a:cubicBezTo>
                          <a:pt x="2247585" y="1506827"/>
                          <a:pt x="1965409" y="1390394"/>
                          <a:pt x="1852946" y="1446550"/>
                        </a:cubicBezTo>
                        <a:cubicBezTo>
                          <a:pt x="1740483" y="1502706"/>
                          <a:pt x="1442993" y="1435053"/>
                          <a:pt x="1306565" y="1446550"/>
                        </a:cubicBezTo>
                        <a:cubicBezTo>
                          <a:pt x="1170137" y="1458047"/>
                          <a:pt x="907317" y="1385539"/>
                          <a:pt x="688916" y="1446550"/>
                        </a:cubicBezTo>
                        <a:cubicBezTo>
                          <a:pt x="470515" y="1507561"/>
                          <a:pt x="144108" y="1367766"/>
                          <a:pt x="0" y="1446550"/>
                        </a:cubicBezTo>
                        <a:cubicBezTo>
                          <a:pt x="-47363" y="1283939"/>
                          <a:pt x="1562" y="1147160"/>
                          <a:pt x="0" y="978832"/>
                        </a:cubicBezTo>
                        <a:cubicBezTo>
                          <a:pt x="-1562" y="810504"/>
                          <a:pt x="31153" y="666316"/>
                          <a:pt x="0" y="511114"/>
                        </a:cubicBezTo>
                        <a:cubicBezTo>
                          <a:pt x="-31153" y="355912"/>
                          <a:pt x="51402" y="17896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effectLst/>
              </a:rPr>
              <a:t>USE DIFFERENT BAGS</a:t>
            </a:r>
          </a:p>
          <a:p>
            <a:pPr algn="ctr"/>
            <a:r>
              <a:rPr lang="en-US" sz="1400" dirty="0">
                <a:effectLst/>
              </a:rPr>
              <a:t>Use </a:t>
            </a:r>
            <a:r>
              <a:rPr lang="en-US" sz="1400" b="1" dirty="0">
                <a:effectLst/>
              </a:rPr>
              <a:t>black bags for landfill </a:t>
            </a:r>
            <a:r>
              <a:rPr lang="en-US" sz="1400" dirty="0"/>
              <a:t>and </a:t>
            </a:r>
            <a:r>
              <a:rPr lang="en-US" sz="1400" u="sng" dirty="0">
                <a:effectLst/>
              </a:rPr>
              <a:t>clear bags </a:t>
            </a:r>
            <a:r>
              <a:rPr lang="en-US" sz="1400" dirty="0">
                <a:effectLst/>
              </a:rPr>
              <a:t>for </a:t>
            </a:r>
            <a:r>
              <a:rPr lang="en-US" sz="1400" b="1" dirty="0">
                <a:solidFill>
                  <a:srgbClr val="005FB5"/>
                </a:solidFill>
                <a:effectLst/>
              </a:rPr>
              <a:t>recycling.</a:t>
            </a:r>
          </a:p>
          <a:p>
            <a:pPr algn="ctr"/>
            <a:r>
              <a:rPr lang="en-US" sz="1400" dirty="0"/>
              <a:t>This helps to quickly identify what types of materials are in the bag.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7DA0E2-0483-CC1F-02C6-EBAA56CE1CD1}"/>
              </a:ext>
            </a:extLst>
          </p:cNvPr>
          <p:cNvSpPr txBox="1"/>
          <p:nvPr/>
        </p:nvSpPr>
        <p:spPr>
          <a:xfrm>
            <a:off x="355850" y="1023948"/>
            <a:ext cx="3818423" cy="861774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815936131">
                  <a:custGeom>
                    <a:avLst/>
                    <a:gdLst>
                      <a:gd name="connsiteX0" fmla="*/ 0 w 3818423"/>
                      <a:gd name="connsiteY0" fmla="*/ 0 h 861774"/>
                      <a:gd name="connsiteX1" fmla="*/ 430936 w 3818423"/>
                      <a:gd name="connsiteY1" fmla="*/ 0 h 861774"/>
                      <a:gd name="connsiteX2" fmla="*/ 1052794 w 3818423"/>
                      <a:gd name="connsiteY2" fmla="*/ 0 h 861774"/>
                      <a:gd name="connsiteX3" fmla="*/ 1521914 w 3818423"/>
                      <a:gd name="connsiteY3" fmla="*/ 0 h 861774"/>
                      <a:gd name="connsiteX4" fmla="*/ 2029219 w 3818423"/>
                      <a:gd name="connsiteY4" fmla="*/ 0 h 861774"/>
                      <a:gd name="connsiteX5" fmla="*/ 2574708 w 3818423"/>
                      <a:gd name="connsiteY5" fmla="*/ 0 h 861774"/>
                      <a:gd name="connsiteX6" fmla="*/ 3158381 w 3818423"/>
                      <a:gd name="connsiteY6" fmla="*/ 0 h 861774"/>
                      <a:gd name="connsiteX7" fmla="*/ 3818423 w 3818423"/>
                      <a:gd name="connsiteY7" fmla="*/ 0 h 861774"/>
                      <a:gd name="connsiteX8" fmla="*/ 3818423 w 3818423"/>
                      <a:gd name="connsiteY8" fmla="*/ 413652 h 861774"/>
                      <a:gd name="connsiteX9" fmla="*/ 3818423 w 3818423"/>
                      <a:gd name="connsiteY9" fmla="*/ 861774 h 861774"/>
                      <a:gd name="connsiteX10" fmla="*/ 3272934 w 3818423"/>
                      <a:gd name="connsiteY10" fmla="*/ 861774 h 861774"/>
                      <a:gd name="connsiteX11" fmla="*/ 2841998 w 3818423"/>
                      <a:gd name="connsiteY11" fmla="*/ 861774 h 861774"/>
                      <a:gd name="connsiteX12" fmla="*/ 2411061 w 3818423"/>
                      <a:gd name="connsiteY12" fmla="*/ 861774 h 861774"/>
                      <a:gd name="connsiteX13" fmla="*/ 1789204 w 3818423"/>
                      <a:gd name="connsiteY13" fmla="*/ 861774 h 861774"/>
                      <a:gd name="connsiteX14" fmla="*/ 1358268 w 3818423"/>
                      <a:gd name="connsiteY14" fmla="*/ 861774 h 861774"/>
                      <a:gd name="connsiteX15" fmla="*/ 850963 w 3818423"/>
                      <a:gd name="connsiteY15" fmla="*/ 861774 h 861774"/>
                      <a:gd name="connsiteX16" fmla="*/ 0 w 3818423"/>
                      <a:gd name="connsiteY16" fmla="*/ 861774 h 861774"/>
                      <a:gd name="connsiteX17" fmla="*/ 0 w 3818423"/>
                      <a:gd name="connsiteY17" fmla="*/ 456740 h 861774"/>
                      <a:gd name="connsiteX18" fmla="*/ 0 w 3818423"/>
                      <a:gd name="connsiteY18" fmla="*/ 0 h 8617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18423" h="861774" extrusionOk="0">
                        <a:moveTo>
                          <a:pt x="0" y="0"/>
                        </a:moveTo>
                        <a:cubicBezTo>
                          <a:pt x="160744" y="-5418"/>
                          <a:pt x="344242" y="21647"/>
                          <a:pt x="430936" y="0"/>
                        </a:cubicBezTo>
                        <a:cubicBezTo>
                          <a:pt x="517630" y="-21647"/>
                          <a:pt x="844312" y="36632"/>
                          <a:pt x="1052794" y="0"/>
                        </a:cubicBezTo>
                        <a:cubicBezTo>
                          <a:pt x="1261276" y="-36632"/>
                          <a:pt x="1418066" y="49312"/>
                          <a:pt x="1521914" y="0"/>
                        </a:cubicBezTo>
                        <a:cubicBezTo>
                          <a:pt x="1625762" y="-49312"/>
                          <a:pt x="1822398" y="17784"/>
                          <a:pt x="2029219" y="0"/>
                        </a:cubicBezTo>
                        <a:cubicBezTo>
                          <a:pt x="2236040" y="-17784"/>
                          <a:pt x="2464148" y="21341"/>
                          <a:pt x="2574708" y="0"/>
                        </a:cubicBezTo>
                        <a:cubicBezTo>
                          <a:pt x="2685268" y="-21341"/>
                          <a:pt x="2935258" y="14039"/>
                          <a:pt x="3158381" y="0"/>
                        </a:cubicBezTo>
                        <a:cubicBezTo>
                          <a:pt x="3381504" y="-14039"/>
                          <a:pt x="3655282" y="78016"/>
                          <a:pt x="3818423" y="0"/>
                        </a:cubicBezTo>
                        <a:cubicBezTo>
                          <a:pt x="3867826" y="188827"/>
                          <a:pt x="3792823" y="271537"/>
                          <a:pt x="3818423" y="413652"/>
                        </a:cubicBezTo>
                        <a:cubicBezTo>
                          <a:pt x="3844023" y="555767"/>
                          <a:pt x="3800559" y="738481"/>
                          <a:pt x="3818423" y="861774"/>
                        </a:cubicBezTo>
                        <a:cubicBezTo>
                          <a:pt x="3603771" y="883253"/>
                          <a:pt x="3537328" y="833880"/>
                          <a:pt x="3272934" y="861774"/>
                        </a:cubicBezTo>
                        <a:cubicBezTo>
                          <a:pt x="3008540" y="889668"/>
                          <a:pt x="3047342" y="830373"/>
                          <a:pt x="2841998" y="861774"/>
                        </a:cubicBezTo>
                        <a:cubicBezTo>
                          <a:pt x="2636654" y="893175"/>
                          <a:pt x="2510462" y="821010"/>
                          <a:pt x="2411061" y="861774"/>
                        </a:cubicBezTo>
                        <a:cubicBezTo>
                          <a:pt x="2311660" y="902538"/>
                          <a:pt x="2020690" y="816827"/>
                          <a:pt x="1789204" y="861774"/>
                        </a:cubicBezTo>
                        <a:cubicBezTo>
                          <a:pt x="1557718" y="906721"/>
                          <a:pt x="1459549" y="810800"/>
                          <a:pt x="1358268" y="861774"/>
                        </a:cubicBezTo>
                        <a:cubicBezTo>
                          <a:pt x="1256987" y="912748"/>
                          <a:pt x="1094099" y="831442"/>
                          <a:pt x="850963" y="861774"/>
                        </a:cubicBezTo>
                        <a:cubicBezTo>
                          <a:pt x="607827" y="892106"/>
                          <a:pt x="194167" y="785410"/>
                          <a:pt x="0" y="861774"/>
                        </a:cubicBezTo>
                        <a:cubicBezTo>
                          <a:pt x="-35578" y="755579"/>
                          <a:pt x="42813" y="599483"/>
                          <a:pt x="0" y="456740"/>
                        </a:cubicBezTo>
                        <a:cubicBezTo>
                          <a:pt x="-42813" y="313997"/>
                          <a:pt x="47261" y="1761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KNOW WHAT YOUR HAULER ACCEPTS </a:t>
            </a:r>
            <a:r>
              <a:rPr lang="en-US" sz="1600" dirty="0">
                <a:ea typeface="Arial"/>
                <a:cs typeface="Arial"/>
                <a:sym typeface="Arial"/>
              </a:rPr>
              <a:t>Make sure your dumpster has proper signage that matches what is accepted. </a:t>
            </a:r>
            <a:endParaRPr lang="en-US" dirty="0"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98E225-AD4E-34C1-BF55-F8260C987CBA}"/>
              </a:ext>
            </a:extLst>
          </p:cNvPr>
          <p:cNvSpPr txBox="1"/>
          <p:nvPr/>
        </p:nvSpPr>
        <p:spPr>
          <a:xfrm>
            <a:off x="4459389" y="1023948"/>
            <a:ext cx="3818423" cy="861774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815936131">
                  <a:custGeom>
                    <a:avLst/>
                    <a:gdLst>
                      <a:gd name="connsiteX0" fmla="*/ 0 w 3916070"/>
                      <a:gd name="connsiteY0" fmla="*/ 0 h 615553"/>
                      <a:gd name="connsiteX1" fmla="*/ 441956 w 3916070"/>
                      <a:gd name="connsiteY1" fmla="*/ 0 h 615553"/>
                      <a:gd name="connsiteX2" fmla="*/ 1079716 w 3916070"/>
                      <a:gd name="connsiteY2" fmla="*/ 0 h 615553"/>
                      <a:gd name="connsiteX3" fmla="*/ 1560834 w 3916070"/>
                      <a:gd name="connsiteY3" fmla="*/ 0 h 615553"/>
                      <a:gd name="connsiteX4" fmla="*/ 2081111 w 3916070"/>
                      <a:gd name="connsiteY4" fmla="*/ 0 h 615553"/>
                      <a:gd name="connsiteX5" fmla="*/ 2640550 w 3916070"/>
                      <a:gd name="connsiteY5" fmla="*/ 0 h 615553"/>
                      <a:gd name="connsiteX6" fmla="*/ 3239149 w 3916070"/>
                      <a:gd name="connsiteY6" fmla="*/ 0 h 615553"/>
                      <a:gd name="connsiteX7" fmla="*/ 3916070 w 3916070"/>
                      <a:gd name="connsiteY7" fmla="*/ 0 h 615553"/>
                      <a:gd name="connsiteX8" fmla="*/ 3916070 w 3916070"/>
                      <a:gd name="connsiteY8" fmla="*/ 295465 h 615553"/>
                      <a:gd name="connsiteX9" fmla="*/ 3916070 w 3916070"/>
                      <a:gd name="connsiteY9" fmla="*/ 615553 h 615553"/>
                      <a:gd name="connsiteX10" fmla="*/ 3356631 w 3916070"/>
                      <a:gd name="connsiteY10" fmla="*/ 615553 h 615553"/>
                      <a:gd name="connsiteX11" fmla="*/ 2914675 w 3916070"/>
                      <a:gd name="connsiteY11" fmla="*/ 615553 h 615553"/>
                      <a:gd name="connsiteX12" fmla="*/ 2472718 w 3916070"/>
                      <a:gd name="connsiteY12" fmla="*/ 615553 h 615553"/>
                      <a:gd name="connsiteX13" fmla="*/ 1834959 w 3916070"/>
                      <a:gd name="connsiteY13" fmla="*/ 615553 h 615553"/>
                      <a:gd name="connsiteX14" fmla="*/ 1393002 w 3916070"/>
                      <a:gd name="connsiteY14" fmla="*/ 615553 h 615553"/>
                      <a:gd name="connsiteX15" fmla="*/ 872724 w 3916070"/>
                      <a:gd name="connsiteY15" fmla="*/ 615553 h 615553"/>
                      <a:gd name="connsiteX16" fmla="*/ 0 w 3916070"/>
                      <a:gd name="connsiteY16" fmla="*/ 615553 h 615553"/>
                      <a:gd name="connsiteX17" fmla="*/ 0 w 3916070"/>
                      <a:gd name="connsiteY17" fmla="*/ 326243 h 615553"/>
                      <a:gd name="connsiteX18" fmla="*/ 0 w 3916070"/>
                      <a:gd name="connsiteY18" fmla="*/ 0 h 615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916070" h="615553" extrusionOk="0">
                        <a:moveTo>
                          <a:pt x="0" y="0"/>
                        </a:moveTo>
                        <a:cubicBezTo>
                          <a:pt x="145811" y="-26499"/>
                          <a:pt x="307981" y="45620"/>
                          <a:pt x="441956" y="0"/>
                        </a:cubicBezTo>
                        <a:cubicBezTo>
                          <a:pt x="575931" y="-45620"/>
                          <a:pt x="948102" y="49713"/>
                          <a:pt x="1079716" y="0"/>
                        </a:cubicBezTo>
                        <a:cubicBezTo>
                          <a:pt x="1211330" y="-49713"/>
                          <a:pt x="1445382" y="36268"/>
                          <a:pt x="1560834" y="0"/>
                        </a:cubicBezTo>
                        <a:cubicBezTo>
                          <a:pt x="1676286" y="-36268"/>
                          <a:pt x="1961398" y="34381"/>
                          <a:pt x="2081111" y="0"/>
                        </a:cubicBezTo>
                        <a:cubicBezTo>
                          <a:pt x="2200824" y="-34381"/>
                          <a:pt x="2387981" y="52179"/>
                          <a:pt x="2640550" y="0"/>
                        </a:cubicBezTo>
                        <a:cubicBezTo>
                          <a:pt x="2893119" y="-52179"/>
                          <a:pt x="2978672" y="48036"/>
                          <a:pt x="3239149" y="0"/>
                        </a:cubicBezTo>
                        <a:cubicBezTo>
                          <a:pt x="3499626" y="-48036"/>
                          <a:pt x="3597765" y="70636"/>
                          <a:pt x="3916070" y="0"/>
                        </a:cubicBezTo>
                        <a:cubicBezTo>
                          <a:pt x="3931652" y="90817"/>
                          <a:pt x="3881260" y="176549"/>
                          <a:pt x="3916070" y="295465"/>
                        </a:cubicBezTo>
                        <a:cubicBezTo>
                          <a:pt x="3950880" y="414382"/>
                          <a:pt x="3883197" y="465674"/>
                          <a:pt x="3916070" y="615553"/>
                        </a:cubicBezTo>
                        <a:cubicBezTo>
                          <a:pt x="3699649" y="658567"/>
                          <a:pt x="3607886" y="567624"/>
                          <a:pt x="3356631" y="615553"/>
                        </a:cubicBezTo>
                        <a:cubicBezTo>
                          <a:pt x="3105376" y="663482"/>
                          <a:pt x="3129561" y="574918"/>
                          <a:pt x="2914675" y="615553"/>
                        </a:cubicBezTo>
                        <a:cubicBezTo>
                          <a:pt x="2699789" y="656188"/>
                          <a:pt x="2574459" y="576374"/>
                          <a:pt x="2472718" y="615553"/>
                        </a:cubicBezTo>
                        <a:cubicBezTo>
                          <a:pt x="2370977" y="654732"/>
                          <a:pt x="2063508" y="555685"/>
                          <a:pt x="1834959" y="615553"/>
                        </a:cubicBezTo>
                        <a:cubicBezTo>
                          <a:pt x="1606410" y="675421"/>
                          <a:pt x="1535280" y="590242"/>
                          <a:pt x="1393002" y="615553"/>
                        </a:cubicBezTo>
                        <a:cubicBezTo>
                          <a:pt x="1250724" y="640864"/>
                          <a:pt x="1083356" y="574957"/>
                          <a:pt x="872724" y="615553"/>
                        </a:cubicBezTo>
                        <a:cubicBezTo>
                          <a:pt x="662092" y="656149"/>
                          <a:pt x="269573" y="533459"/>
                          <a:pt x="0" y="615553"/>
                        </a:cubicBezTo>
                        <a:cubicBezTo>
                          <a:pt x="-28634" y="508074"/>
                          <a:pt x="28926" y="441566"/>
                          <a:pt x="0" y="326243"/>
                        </a:cubicBezTo>
                        <a:cubicBezTo>
                          <a:pt x="-28926" y="210920"/>
                          <a:pt x="15709" y="934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LABEL ALL BINS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a typeface="Arial"/>
                <a:cs typeface="Arial"/>
                <a:sym typeface="Arial"/>
              </a:rPr>
              <a:t>Laminate labels and place them at eye- level.</a:t>
            </a:r>
          </a:p>
        </p:txBody>
      </p:sp>
    </p:spTree>
    <p:extLst>
      <p:ext uri="{BB962C8B-B14F-4D97-AF65-F5344CB8AC3E}">
        <p14:creationId xmlns:p14="http://schemas.microsoft.com/office/powerpoint/2010/main" val="1281300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C50032-BFDC-48F3-AF08-BD99282B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3583" y="273072"/>
            <a:ext cx="9000417" cy="459656"/>
          </a:xfrm>
        </p:spPr>
        <p:txBody>
          <a:bodyPr>
            <a:noAutofit/>
          </a:bodyPr>
          <a:lstStyle/>
          <a:p>
            <a:pPr algn="ctr"/>
            <a:r>
              <a:rPr lang="en-US" sz="3400" b="1" dirty="0"/>
              <a:t>Items Typically Accepted for Recycling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9F8EED-5AF9-4B1D-9E64-EE2696C1E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36" y="1072504"/>
            <a:ext cx="5654919" cy="2998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29ED48-ECD5-EC24-7DA5-3DFE8345895D}"/>
              </a:ext>
            </a:extLst>
          </p:cNvPr>
          <p:cNvSpPr txBox="1"/>
          <p:nvPr/>
        </p:nvSpPr>
        <p:spPr>
          <a:xfrm>
            <a:off x="6491510" y="1233606"/>
            <a:ext cx="213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Accepted items vary depending on your hauler. Be sure to know what your hauler accepts. You can check the signage on the outside bin.</a:t>
            </a:r>
          </a:p>
          <a:p>
            <a:endParaRPr lang="en-US" sz="1400" dirty="0"/>
          </a:p>
          <a:p>
            <a:r>
              <a:rPr lang="en-US" sz="1400" i="1" u="sng" dirty="0"/>
              <a:t>If using liners, do not tie them</a:t>
            </a:r>
            <a:r>
              <a:rPr lang="en-US" sz="1400" dirty="0"/>
              <a:t>. Empty them and reuse them or leave them loose. 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7440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8E1E9-F323-F4B3-E1B3-CEB7E797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389" y="166329"/>
            <a:ext cx="7083222" cy="857250"/>
          </a:xfrm>
        </p:spPr>
        <p:txBody>
          <a:bodyPr>
            <a:noAutofit/>
          </a:bodyPr>
          <a:lstStyle/>
          <a:p>
            <a:r>
              <a:rPr lang="en-US" sz="3200" dirty="0"/>
              <a:t>We have a variety of signage you can use.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CC5612-F731-1E53-EC54-7F5DFDBBA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48" y="1119066"/>
            <a:ext cx="2151573" cy="28197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C2ACA3-59C7-F6CE-3230-70B2A3CBA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721" y="1155387"/>
            <a:ext cx="2168190" cy="28327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EE699F-D640-7C84-134F-D9549A9CF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279" y="1155387"/>
            <a:ext cx="2149248" cy="28327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C9EA53-ECFA-1E34-DA7F-511CFB4B61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155387"/>
            <a:ext cx="2168190" cy="28382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B177BA-4EB7-EC92-D030-58AC77439509}"/>
              </a:ext>
            </a:extLst>
          </p:cNvPr>
          <p:cNvSpPr txBox="1"/>
          <p:nvPr/>
        </p:nvSpPr>
        <p:spPr>
          <a:xfrm>
            <a:off x="204148" y="412982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Visit </a:t>
            </a:r>
            <a:r>
              <a:rPr lang="en-US" sz="1800" b="0" i="0" u="sng" strike="noStrike" dirty="0">
                <a:solidFill>
                  <a:srgbClr val="0000FF"/>
                </a:solidFill>
                <a:effectLst/>
                <a:latin typeface="Calibri" panose="020F0502020204030204" pitchFamily="34" charset="0"/>
                <a:hlinkClick r:id="rId7"/>
              </a:rPr>
              <a:t>swaco.org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to print your signs!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687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5643A5-8D18-7509-83E3-629C2979FA50}"/>
              </a:ext>
            </a:extLst>
          </p:cNvPr>
          <p:cNvSpPr txBox="1"/>
          <p:nvPr/>
        </p:nvSpPr>
        <p:spPr>
          <a:xfrm>
            <a:off x="400894" y="264213"/>
            <a:ext cx="8342211" cy="584775"/>
          </a:xfrm>
          <a:custGeom>
            <a:avLst/>
            <a:gdLst>
              <a:gd name="connsiteX0" fmla="*/ 0 w 8342211"/>
              <a:gd name="connsiteY0" fmla="*/ 0 h 584775"/>
              <a:gd name="connsiteX1" fmla="*/ 778606 w 8342211"/>
              <a:gd name="connsiteY1" fmla="*/ 0 h 584775"/>
              <a:gd name="connsiteX2" fmla="*/ 1473791 w 8342211"/>
              <a:gd name="connsiteY2" fmla="*/ 0 h 584775"/>
              <a:gd name="connsiteX3" fmla="*/ 2168975 w 8342211"/>
              <a:gd name="connsiteY3" fmla="*/ 0 h 584775"/>
              <a:gd name="connsiteX4" fmla="*/ 2697315 w 8342211"/>
              <a:gd name="connsiteY4" fmla="*/ 0 h 584775"/>
              <a:gd name="connsiteX5" fmla="*/ 3142233 w 8342211"/>
              <a:gd name="connsiteY5" fmla="*/ 0 h 584775"/>
              <a:gd name="connsiteX6" fmla="*/ 3920839 w 8342211"/>
              <a:gd name="connsiteY6" fmla="*/ 0 h 584775"/>
              <a:gd name="connsiteX7" fmla="*/ 4449179 w 8342211"/>
              <a:gd name="connsiteY7" fmla="*/ 0 h 584775"/>
              <a:gd name="connsiteX8" fmla="*/ 5311208 w 8342211"/>
              <a:gd name="connsiteY8" fmla="*/ 0 h 584775"/>
              <a:gd name="connsiteX9" fmla="*/ 6089814 w 8342211"/>
              <a:gd name="connsiteY9" fmla="*/ 0 h 584775"/>
              <a:gd name="connsiteX10" fmla="*/ 6784998 w 8342211"/>
              <a:gd name="connsiteY10" fmla="*/ 0 h 584775"/>
              <a:gd name="connsiteX11" fmla="*/ 7396760 w 8342211"/>
              <a:gd name="connsiteY11" fmla="*/ 0 h 584775"/>
              <a:gd name="connsiteX12" fmla="*/ 8342211 w 8342211"/>
              <a:gd name="connsiteY12" fmla="*/ 0 h 584775"/>
              <a:gd name="connsiteX13" fmla="*/ 8342211 w 8342211"/>
              <a:gd name="connsiteY13" fmla="*/ 584775 h 584775"/>
              <a:gd name="connsiteX14" fmla="*/ 7480183 w 8342211"/>
              <a:gd name="connsiteY14" fmla="*/ 584775 h 584775"/>
              <a:gd name="connsiteX15" fmla="*/ 6701576 w 8342211"/>
              <a:gd name="connsiteY15" fmla="*/ 584775 h 584775"/>
              <a:gd name="connsiteX16" fmla="*/ 6089814 w 8342211"/>
              <a:gd name="connsiteY16" fmla="*/ 584775 h 584775"/>
              <a:gd name="connsiteX17" fmla="*/ 5644896 w 8342211"/>
              <a:gd name="connsiteY17" fmla="*/ 584775 h 584775"/>
              <a:gd name="connsiteX18" fmla="*/ 4782868 w 8342211"/>
              <a:gd name="connsiteY18" fmla="*/ 584775 h 584775"/>
              <a:gd name="connsiteX19" fmla="*/ 4337950 w 8342211"/>
              <a:gd name="connsiteY19" fmla="*/ 584775 h 584775"/>
              <a:gd name="connsiteX20" fmla="*/ 3475921 w 8342211"/>
              <a:gd name="connsiteY20" fmla="*/ 584775 h 584775"/>
              <a:gd name="connsiteX21" fmla="*/ 2864159 w 8342211"/>
              <a:gd name="connsiteY21" fmla="*/ 584775 h 584775"/>
              <a:gd name="connsiteX22" fmla="*/ 2085553 w 8342211"/>
              <a:gd name="connsiteY22" fmla="*/ 584775 h 584775"/>
              <a:gd name="connsiteX23" fmla="*/ 1640635 w 8342211"/>
              <a:gd name="connsiteY23" fmla="*/ 584775 h 584775"/>
              <a:gd name="connsiteX24" fmla="*/ 945451 w 8342211"/>
              <a:gd name="connsiteY24" fmla="*/ 584775 h 584775"/>
              <a:gd name="connsiteX25" fmla="*/ 0 w 8342211"/>
              <a:gd name="connsiteY25" fmla="*/ 584775 h 584775"/>
              <a:gd name="connsiteX26" fmla="*/ 0 w 8342211"/>
              <a:gd name="connsiteY26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342211" h="584775" extrusionOk="0">
                <a:moveTo>
                  <a:pt x="0" y="0"/>
                </a:moveTo>
                <a:cubicBezTo>
                  <a:pt x="216625" y="30275"/>
                  <a:pt x="619844" y="28977"/>
                  <a:pt x="778606" y="0"/>
                </a:cubicBezTo>
                <a:cubicBezTo>
                  <a:pt x="937368" y="-28977"/>
                  <a:pt x="1315792" y="27376"/>
                  <a:pt x="1473791" y="0"/>
                </a:cubicBezTo>
                <a:cubicBezTo>
                  <a:pt x="1631791" y="-27376"/>
                  <a:pt x="1962226" y="26242"/>
                  <a:pt x="2168975" y="0"/>
                </a:cubicBezTo>
                <a:cubicBezTo>
                  <a:pt x="2375724" y="-26242"/>
                  <a:pt x="2566496" y="5915"/>
                  <a:pt x="2697315" y="0"/>
                </a:cubicBezTo>
                <a:cubicBezTo>
                  <a:pt x="2828134" y="-5915"/>
                  <a:pt x="2979612" y="6837"/>
                  <a:pt x="3142233" y="0"/>
                </a:cubicBezTo>
                <a:cubicBezTo>
                  <a:pt x="3304854" y="-6837"/>
                  <a:pt x="3649048" y="2914"/>
                  <a:pt x="3920839" y="0"/>
                </a:cubicBezTo>
                <a:cubicBezTo>
                  <a:pt x="4192630" y="-2914"/>
                  <a:pt x="4257173" y="24958"/>
                  <a:pt x="4449179" y="0"/>
                </a:cubicBezTo>
                <a:cubicBezTo>
                  <a:pt x="4641185" y="-24958"/>
                  <a:pt x="5068226" y="12147"/>
                  <a:pt x="5311208" y="0"/>
                </a:cubicBezTo>
                <a:cubicBezTo>
                  <a:pt x="5554190" y="-12147"/>
                  <a:pt x="5720817" y="36182"/>
                  <a:pt x="6089814" y="0"/>
                </a:cubicBezTo>
                <a:cubicBezTo>
                  <a:pt x="6458811" y="-36182"/>
                  <a:pt x="6487135" y="-1783"/>
                  <a:pt x="6784998" y="0"/>
                </a:cubicBezTo>
                <a:cubicBezTo>
                  <a:pt x="7082861" y="1783"/>
                  <a:pt x="7112049" y="-5360"/>
                  <a:pt x="7396760" y="0"/>
                </a:cubicBezTo>
                <a:cubicBezTo>
                  <a:pt x="7681471" y="5360"/>
                  <a:pt x="7940241" y="20893"/>
                  <a:pt x="8342211" y="0"/>
                </a:cubicBezTo>
                <a:cubicBezTo>
                  <a:pt x="8366528" y="143148"/>
                  <a:pt x="8360401" y="302244"/>
                  <a:pt x="8342211" y="584775"/>
                </a:cubicBezTo>
                <a:cubicBezTo>
                  <a:pt x="7931852" y="602320"/>
                  <a:pt x="7655905" y="542994"/>
                  <a:pt x="7480183" y="584775"/>
                </a:cubicBezTo>
                <a:cubicBezTo>
                  <a:pt x="7304461" y="626556"/>
                  <a:pt x="7011218" y="570425"/>
                  <a:pt x="6701576" y="584775"/>
                </a:cubicBezTo>
                <a:cubicBezTo>
                  <a:pt x="6391934" y="599125"/>
                  <a:pt x="6350307" y="602213"/>
                  <a:pt x="6089814" y="584775"/>
                </a:cubicBezTo>
                <a:cubicBezTo>
                  <a:pt x="5829321" y="567337"/>
                  <a:pt x="5834863" y="602110"/>
                  <a:pt x="5644896" y="584775"/>
                </a:cubicBezTo>
                <a:cubicBezTo>
                  <a:pt x="5454929" y="567440"/>
                  <a:pt x="5126240" y="613255"/>
                  <a:pt x="4782868" y="584775"/>
                </a:cubicBezTo>
                <a:cubicBezTo>
                  <a:pt x="4439496" y="556295"/>
                  <a:pt x="4446585" y="586784"/>
                  <a:pt x="4337950" y="584775"/>
                </a:cubicBezTo>
                <a:cubicBezTo>
                  <a:pt x="4229315" y="582766"/>
                  <a:pt x="3787960" y="581456"/>
                  <a:pt x="3475921" y="584775"/>
                </a:cubicBezTo>
                <a:cubicBezTo>
                  <a:pt x="3163882" y="588094"/>
                  <a:pt x="3106570" y="608599"/>
                  <a:pt x="2864159" y="584775"/>
                </a:cubicBezTo>
                <a:cubicBezTo>
                  <a:pt x="2621748" y="560951"/>
                  <a:pt x="2473418" y="580545"/>
                  <a:pt x="2085553" y="584775"/>
                </a:cubicBezTo>
                <a:cubicBezTo>
                  <a:pt x="1697688" y="589005"/>
                  <a:pt x="1796829" y="567731"/>
                  <a:pt x="1640635" y="584775"/>
                </a:cubicBezTo>
                <a:cubicBezTo>
                  <a:pt x="1484441" y="601819"/>
                  <a:pt x="1260870" y="557464"/>
                  <a:pt x="945451" y="584775"/>
                </a:cubicBezTo>
                <a:cubicBezTo>
                  <a:pt x="630032" y="612086"/>
                  <a:pt x="324365" y="584256"/>
                  <a:pt x="0" y="584775"/>
                </a:cubicBezTo>
                <a:cubicBezTo>
                  <a:pt x="-17065" y="293109"/>
                  <a:pt x="11313" y="241643"/>
                  <a:pt x="0" y="0"/>
                </a:cubicBezTo>
                <a:close/>
              </a:path>
            </a:pathLst>
          </a:custGeom>
          <a:noFill/>
          <a:ln w="12700">
            <a:noFill/>
            <a:extLst>
              <a:ext uri="{C807C97D-BFC1-408E-A445-0C87EB9F89A2}">
                <ask:lineSketchStyleProps xmlns:ask="http://schemas.microsoft.com/office/drawing/2018/sketchyshapes" sd="1764569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43685"/>
                </a:solidFill>
                <a:latin typeface="+mj-lt"/>
              </a:rPr>
              <a:t>Tips and Tricks to Make Recycling Easier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7E974B-9F07-8A04-7D4E-91014EAF7BE3}"/>
              </a:ext>
            </a:extLst>
          </p:cNvPr>
          <p:cNvSpPr txBox="1"/>
          <p:nvPr/>
        </p:nvSpPr>
        <p:spPr>
          <a:xfrm>
            <a:off x="711524" y="1740911"/>
            <a:ext cx="4450557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Involve students and staff in helping.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Have staff utilize our </a:t>
            </a:r>
            <a:r>
              <a:rPr lang="en-US" i="1" u="sng" dirty="0"/>
              <a:t>student slide presentation </a:t>
            </a:r>
            <a:r>
              <a:rPr lang="en-US" dirty="0"/>
              <a:t>which can be found on our  </a:t>
            </a:r>
            <a:r>
              <a:rPr lang="en-US" dirty="0">
                <a:hlinkClick r:id="rId3"/>
              </a:rPr>
              <a:t>School Recycling Resources</a:t>
            </a:r>
            <a:r>
              <a:rPr lang="en-US" dirty="0"/>
              <a:t> page.</a:t>
            </a:r>
          </a:p>
        </p:txBody>
      </p:sp>
      <p:pic>
        <p:nvPicPr>
          <p:cNvPr id="1028" name="Picture 4" descr="Start A Recycling Program | SWACO, OH">
            <a:extLst>
              <a:ext uri="{FF2B5EF4-FFF2-40B4-BE49-F238E27FC236}">
                <a16:creationId xmlns:a16="http://schemas.microsoft.com/office/drawing/2014/main" id="{4D6955E6-1DF1-6FD7-00F0-D3B882C3F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081" y="1116723"/>
            <a:ext cx="3189243" cy="2725704"/>
          </a:xfrm>
          <a:custGeom>
            <a:avLst/>
            <a:gdLst>
              <a:gd name="connsiteX0" fmla="*/ 0 w 3189243"/>
              <a:gd name="connsiteY0" fmla="*/ 0 h 2725704"/>
              <a:gd name="connsiteX1" fmla="*/ 574064 w 3189243"/>
              <a:gd name="connsiteY1" fmla="*/ 0 h 2725704"/>
              <a:gd name="connsiteX2" fmla="*/ 1211912 w 3189243"/>
              <a:gd name="connsiteY2" fmla="*/ 0 h 2725704"/>
              <a:gd name="connsiteX3" fmla="*/ 1754084 w 3189243"/>
              <a:gd name="connsiteY3" fmla="*/ 0 h 2725704"/>
              <a:gd name="connsiteX4" fmla="*/ 2455717 w 3189243"/>
              <a:gd name="connsiteY4" fmla="*/ 0 h 2725704"/>
              <a:gd name="connsiteX5" fmla="*/ 3189243 w 3189243"/>
              <a:gd name="connsiteY5" fmla="*/ 0 h 2725704"/>
              <a:gd name="connsiteX6" fmla="*/ 3189243 w 3189243"/>
              <a:gd name="connsiteY6" fmla="*/ 735940 h 2725704"/>
              <a:gd name="connsiteX7" fmla="*/ 3189243 w 3189243"/>
              <a:gd name="connsiteY7" fmla="*/ 1362852 h 2725704"/>
              <a:gd name="connsiteX8" fmla="*/ 3189243 w 3189243"/>
              <a:gd name="connsiteY8" fmla="*/ 1962507 h 2725704"/>
              <a:gd name="connsiteX9" fmla="*/ 3189243 w 3189243"/>
              <a:gd name="connsiteY9" fmla="*/ 2725704 h 2725704"/>
              <a:gd name="connsiteX10" fmla="*/ 2487610 w 3189243"/>
              <a:gd name="connsiteY10" fmla="*/ 2725704 h 2725704"/>
              <a:gd name="connsiteX11" fmla="*/ 1785976 w 3189243"/>
              <a:gd name="connsiteY11" fmla="*/ 2725704 h 2725704"/>
              <a:gd name="connsiteX12" fmla="*/ 1211912 w 3189243"/>
              <a:gd name="connsiteY12" fmla="*/ 2725704 h 2725704"/>
              <a:gd name="connsiteX13" fmla="*/ 574064 w 3189243"/>
              <a:gd name="connsiteY13" fmla="*/ 2725704 h 2725704"/>
              <a:gd name="connsiteX14" fmla="*/ 0 w 3189243"/>
              <a:gd name="connsiteY14" fmla="*/ 2725704 h 2725704"/>
              <a:gd name="connsiteX15" fmla="*/ 0 w 3189243"/>
              <a:gd name="connsiteY15" fmla="*/ 1989764 h 2725704"/>
              <a:gd name="connsiteX16" fmla="*/ 0 w 3189243"/>
              <a:gd name="connsiteY16" fmla="*/ 1308338 h 2725704"/>
              <a:gd name="connsiteX17" fmla="*/ 0 w 3189243"/>
              <a:gd name="connsiteY17" fmla="*/ 708683 h 2725704"/>
              <a:gd name="connsiteX18" fmla="*/ 0 w 3189243"/>
              <a:gd name="connsiteY18" fmla="*/ 0 h 272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89243" h="2725704" extrusionOk="0">
                <a:moveTo>
                  <a:pt x="0" y="0"/>
                </a:moveTo>
                <a:cubicBezTo>
                  <a:pt x="276843" y="26755"/>
                  <a:pt x="327429" y="4475"/>
                  <a:pt x="574064" y="0"/>
                </a:cubicBezTo>
                <a:cubicBezTo>
                  <a:pt x="820699" y="-4475"/>
                  <a:pt x="962708" y="-24704"/>
                  <a:pt x="1211912" y="0"/>
                </a:cubicBezTo>
                <a:cubicBezTo>
                  <a:pt x="1461116" y="24704"/>
                  <a:pt x="1612677" y="-21492"/>
                  <a:pt x="1754084" y="0"/>
                </a:cubicBezTo>
                <a:cubicBezTo>
                  <a:pt x="1895491" y="21492"/>
                  <a:pt x="2193900" y="1486"/>
                  <a:pt x="2455717" y="0"/>
                </a:cubicBezTo>
                <a:cubicBezTo>
                  <a:pt x="2717534" y="-1486"/>
                  <a:pt x="2921487" y="-31930"/>
                  <a:pt x="3189243" y="0"/>
                </a:cubicBezTo>
                <a:cubicBezTo>
                  <a:pt x="3165268" y="310701"/>
                  <a:pt x="3180435" y="538572"/>
                  <a:pt x="3189243" y="735940"/>
                </a:cubicBezTo>
                <a:cubicBezTo>
                  <a:pt x="3198051" y="933308"/>
                  <a:pt x="3194112" y="1177617"/>
                  <a:pt x="3189243" y="1362852"/>
                </a:cubicBezTo>
                <a:cubicBezTo>
                  <a:pt x="3184374" y="1548087"/>
                  <a:pt x="3182090" y="1672778"/>
                  <a:pt x="3189243" y="1962507"/>
                </a:cubicBezTo>
                <a:cubicBezTo>
                  <a:pt x="3196396" y="2252237"/>
                  <a:pt x="3196366" y="2391082"/>
                  <a:pt x="3189243" y="2725704"/>
                </a:cubicBezTo>
                <a:cubicBezTo>
                  <a:pt x="2905754" y="2741821"/>
                  <a:pt x="2777867" y="2745342"/>
                  <a:pt x="2487610" y="2725704"/>
                </a:cubicBezTo>
                <a:cubicBezTo>
                  <a:pt x="2197353" y="2706066"/>
                  <a:pt x="2048832" y="2727878"/>
                  <a:pt x="1785976" y="2725704"/>
                </a:cubicBezTo>
                <a:cubicBezTo>
                  <a:pt x="1523120" y="2723530"/>
                  <a:pt x="1331803" y="2705034"/>
                  <a:pt x="1211912" y="2725704"/>
                </a:cubicBezTo>
                <a:cubicBezTo>
                  <a:pt x="1092021" y="2746374"/>
                  <a:pt x="743978" y="2704884"/>
                  <a:pt x="574064" y="2725704"/>
                </a:cubicBezTo>
                <a:cubicBezTo>
                  <a:pt x="404150" y="2746524"/>
                  <a:pt x="283388" y="2738316"/>
                  <a:pt x="0" y="2725704"/>
                </a:cubicBezTo>
                <a:cubicBezTo>
                  <a:pt x="-12394" y="2378033"/>
                  <a:pt x="1713" y="2308935"/>
                  <a:pt x="0" y="1989764"/>
                </a:cubicBezTo>
                <a:cubicBezTo>
                  <a:pt x="-1713" y="1670593"/>
                  <a:pt x="-28220" y="1590255"/>
                  <a:pt x="0" y="1308338"/>
                </a:cubicBezTo>
                <a:cubicBezTo>
                  <a:pt x="28220" y="1026421"/>
                  <a:pt x="8049" y="963954"/>
                  <a:pt x="0" y="708683"/>
                </a:cubicBezTo>
                <a:cubicBezTo>
                  <a:pt x="-8049" y="453412"/>
                  <a:pt x="34201" y="285067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294684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309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A6A808-F2A6-589F-9959-1FE07BF7F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40" y="1013498"/>
            <a:ext cx="2450106" cy="1432522"/>
          </a:xfrm>
          <a:custGeom>
            <a:avLst/>
            <a:gdLst>
              <a:gd name="connsiteX0" fmla="*/ 0 w 2450106"/>
              <a:gd name="connsiteY0" fmla="*/ 0 h 1432522"/>
              <a:gd name="connsiteX1" fmla="*/ 539023 w 2450106"/>
              <a:gd name="connsiteY1" fmla="*/ 0 h 1432522"/>
              <a:gd name="connsiteX2" fmla="*/ 1200552 w 2450106"/>
              <a:gd name="connsiteY2" fmla="*/ 0 h 1432522"/>
              <a:gd name="connsiteX3" fmla="*/ 1862081 w 2450106"/>
              <a:gd name="connsiteY3" fmla="*/ 0 h 1432522"/>
              <a:gd name="connsiteX4" fmla="*/ 2450106 w 2450106"/>
              <a:gd name="connsiteY4" fmla="*/ 0 h 1432522"/>
              <a:gd name="connsiteX5" fmla="*/ 2450106 w 2450106"/>
              <a:gd name="connsiteY5" fmla="*/ 448857 h 1432522"/>
              <a:gd name="connsiteX6" fmla="*/ 2450106 w 2450106"/>
              <a:gd name="connsiteY6" fmla="*/ 912039 h 1432522"/>
              <a:gd name="connsiteX7" fmla="*/ 2450106 w 2450106"/>
              <a:gd name="connsiteY7" fmla="*/ 1432522 h 1432522"/>
              <a:gd name="connsiteX8" fmla="*/ 1788577 w 2450106"/>
              <a:gd name="connsiteY8" fmla="*/ 1432522 h 1432522"/>
              <a:gd name="connsiteX9" fmla="*/ 1249554 w 2450106"/>
              <a:gd name="connsiteY9" fmla="*/ 1432522 h 1432522"/>
              <a:gd name="connsiteX10" fmla="*/ 686030 w 2450106"/>
              <a:gd name="connsiteY10" fmla="*/ 1432522 h 1432522"/>
              <a:gd name="connsiteX11" fmla="*/ 0 w 2450106"/>
              <a:gd name="connsiteY11" fmla="*/ 1432522 h 1432522"/>
              <a:gd name="connsiteX12" fmla="*/ 0 w 2450106"/>
              <a:gd name="connsiteY12" fmla="*/ 955015 h 1432522"/>
              <a:gd name="connsiteX13" fmla="*/ 0 w 2450106"/>
              <a:gd name="connsiteY13" fmla="*/ 448857 h 1432522"/>
              <a:gd name="connsiteX14" fmla="*/ 0 w 2450106"/>
              <a:gd name="connsiteY14" fmla="*/ 0 h 1432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0106" h="1432522" fill="none" extrusionOk="0">
                <a:moveTo>
                  <a:pt x="0" y="0"/>
                </a:moveTo>
                <a:cubicBezTo>
                  <a:pt x="124641" y="16268"/>
                  <a:pt x="426311" y="24207"/>
                  <a:pt x="539023" y="0"/>
                </a:cubicBezTo>
                <a:cubicBezTo>
                  <a:pt x="651735" y="-24207"/>
                  <a:pt x="879170" y="13041"/>
                  <a:pt x="1200552" y="0"/>
                </a:cubicBezTo>
                <a:cubicBezTo>
                  <a:pt x="1521934" y="-13041"/>
                  <a:pt x="1671753" y="-21734"/>
                  <a:pt x="1862081" y="0"/>
                </a:cubicBezTo>
                <a:cubicBezTo>
                  <a:pt x="2052409" y="21734"/>
                  <a:pt x="2298536" y="-10337"/>
                  <a:pt x="2450106" y="0"/>
                </a:cubicBezTo>
                <a:cubicBezTo>
                  <a:pt x="2433916" y="187364"/>
                  <a:pt x="2427870" y="229243"/>
                  <a:pt x="2450106" y="448857"/>
                </a:cubicBezTo>
                <a:cubicBezTo>
                  <a:pt x="2472342" y="668471"/>
                  <a:pt x="2431471" y="750277"/>
                  <a:pt x="2450106" y="912039"/>
                </a:cubicBezTo>
                <a:cubicBezTo>
                  <a:pt x="2468741" y="1073801"/>
                  <a:pt x="2435296" y="1315831"/>
                  <a:pt x="2450106" y="1432522"/>
                </a:cubicBezTo>
                <a:cubicBezTo>
                  <a:pt x="2242285" y="1435644"/>
                  <a:pt x="1984161" y="1406820"/>
                  <a:pt x="1788577" y="1432522"/>
                </a:cubicBezTo>
                <a:cubicBezTo>
                  <a:pt x="1592993" y="1458224"/>
                  <a:pt x="1483584" y="1434000"/>
                  <a:pt x="1249554" y="1432522"/>
                </a:cubicBezTo>
                <a:cubicBezTo>
                  <a:pt x="1015524" y="1431044"/>
                  <a:pt x="887494" y="1437520"/>
                  <a:pt x="686030" y="1432522"/>
                </a:cubicBezTo>
                <a:cubicBezTo>
                  <a:pt x="484566" y="1427524"/>
                  <a:pt x="174802" y="1409781"/>
                  <a:pt x="0" y="1432522"/>
                </a:cubicBezTo>
                <a:cubicBezTo>
                  <a:pt x="4525" y="1324960"/>
                  <a:pt x="16788" y="1085846"/>
                  <a:pt x="0" y="955015"/>
                </a:cubicBezTo>
                <a:cubicBezTo>
                  <a:pt x="-16788" y="824184"/>
                  <a:pt x="451" y="622666"/>
                  <a:pt x="0" y="448857"/>
                </a:cubicBezTo>
                <a:cubicBezTo>
                  <a:pt x="-451" y="275048"/>
                  <a:pt x="-15571" y="109092"/>
                  <a:pt x="0" y="0"/>
                </a:cubicBezTo>
                <a:close/>
              </a:path>
              <a:path w="2450106" h="1432522" stroke="0" extrusionOk="0">
                <a:moveTo>
                  <a:pt x="0" y="0"/>
                </a:moveTo>
                <a:cubicBezTo>
                  <a:pt x="132811" y="23380"/>
                  <a:pt x="484398" y="1046"/>
                  <a:pt x="637028" y="0"/>
                </a:cubicBezTo>
                <a:cubicBezTo>
                  <a:pt x="789658" y="-1046"/>
                  <a:pt x="1095732" y="10490"/>
                  <a:pt x="1274055" y="0"/>
                </a:cubicBezTo>
                <a:cubicBezTo>
                  <a:pt x="1452378" y="-10490"/>
                  <a:pt x="1724295" y="-30769"/>
                  <a:pt x="1911083" y="0"/>
                </a:cubicBezTo>
                <a:cubicBezTo>
                  <a:pt x="2097871" y="30769"/>
                  <a:pt x="2314871" y="22333"/>
                  <a:pt x="2450106" y="0"/>
                </a:cubicBezTo>
                <a:cubicBezTo>
                  <a:pt x="2428767" y="166180"/>
                  <a:pt x="2429468" y="292221"/>
                  <a:pt x="2450106" y="448857"/>
                </a:cubicBezTo>
                <a:cubicBezTo>
                  <a:pt x="2470744" y="605493"/>
                  <a:pt x="2449011" y="759673"/>
                  <a:pt x="2450106" y="912039"/>
                </a:cubicBezTo>
                <a:cubicBezTo>
                  <a:pt x="2451201" y="1064405"/>
                  <a:pt x="2425569" y="1295579"/>
                  <a:pt x="2450106" y="1432522"/>
                </a:cubicBezTo>
                <a:cubicBezTo>
                  <a:pt x="2159577" y="1412971"/>
                  <a:pt x="1941303" y="1456656"/>
                  <a:pt x="1813078" y="1432522"/>
                </a:cubicBezTo>
                <a:cubicBezTo>
                  <a:pt x="1684853" y="1408388"/>
                  <a:pt x="1328501" y="1463891"/>
                  <a:pt x="1151550" y="1432522"/>
                </a:cubicBezTo>
                <a:cubicBezTo>
                  <a:pt x="974599" y="1401153"/>
                  <a:pt x="748150" y="1418381"/>
                  <a:pt x="612527" y="1432522"/>
                </a:cubicBezTo>
                <a:cubicBezTo>
                  <a:pt x="476904" y="1446663"/>
                  <a:pt x="214123" y="1429459"/>
                  <a:pt x="0" y="1432522"/>
                </a:cubicBezTo>
                <a:cubicBezTo>
                  <a:pt x="-20685" y="1324945"/>
                  <a:pt x="-6362" y="1186704"/>
                  <a:pt x="0" y="997990"/>
                </a:cubicBezTo>
                <a:cubicBezTo>
                  <a:pt x="6362" y="809276"/>
                  <a:pt x="-12174" y="714135"/>
                  <a:pt x="0" y="534808"/>
                </a:cubicBezTo>
                <a:cubicBezTo>
                  <a:pt x="12174" y="355481"/>
                  <a:pt x="-24287" y="250449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2745549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97BD4A-6105-6029-4C5F-D4651E9C17A0}"/>
              </a:ext>
            </a:extLst>
          </p:cNvPr>
          <p:cNvSpPr txBox="1"/>
          <p:nvPr/>
        </p:nvSpPr>
        <p:spPr>
          <a:xfrm>
            <a:off x="3337752" y="1437371"/>
            <a:ext cx="2109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Check out our landfill tours and programs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D0B4BC-D001-883E-8652-3C6D70E06052}"/>
              </a:ext>
            </a:extLst>
          </p:cNvPr>
          <p:cNvSpPr txBox="1"/>
          <p:nvPr/>
        </p:nvSpPr>
        <p:spPr>
          <a:xfrm>
            <a:off x="3739036" y="3185377"/>
            <a:ext cx="2206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Schedule a Rumpke Recycling Center Tour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A519BD-3792-5DF5-493E-B59B3B03F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683" y="2901539"/>
            <a:ext cx="3329019" cy="1152452"/>
          </a:xfrm>
          <a:custGeom>
            <a:avLst/>
            <a:gdLst>
              <a:gd name="connsiteX0" fmla="*/ 0 w 3329019"/>
              <a:gd name="connsiteY0" fmla="*/ 0 h 1152452"/>
              <a:gd name="connsiteX1" fmla="*/ 599223 w 3329019"/>
              <a:gd name="connsiteY1" fmla="*/ 0 h 1152452"/>
              <a:gd name="connsiteX2" fmla="*/ 1198447 w 3329019"/>
              <a:gd name="connsiteY2" fmla="*/ 0 h 1152452"/>
              <a:gd name="connsiteX3" fmla="*/ 1930831 w 3329019"/>
              <a:gd name="connsiteY3" fmla="*/ 0 h 1152452"/>
              <a:gd name="connsiteX4" fmla="*/ 2530054 w 3329019"/>
              <a:gd name="connsiteY4" fmla="*/ 0 h 1152452"/>
              <a:gd name="connsiteX5" fmla="*/ 3329019 w 3329019"/>
              <a:gd name="connsiteY5" fmla="*/ 0 h 1152452"/>
              <a:gd name="connsiteX6" fmla="*/ 3329019 w 3329019"/>
              <a:gd name="connsiteY6" fmla="*/ 576226 h 1152452"/>
              <a:gd name="connsiteX7" fmla="*/ 3329019 w 3329019"/>
              <a:gd name="connsiteY7" fmla="*/ 1152452 h 1152452"/>
              <a:gd name="connsiteX8" fmla="*/ 2596635 w 3329019"/>
              <a:gd name="connsiteY8" fmla="*/ 1152452 h 1152452"/>
              <a:gd name="connsiteX9" fmla="*/ 1930831 w 3329019"/>
              <a:gd name="connsiteY9" fmla="*/ 1152452 h 1152452"/>
              <a:gd name="connsiteX10" fmla="*/ 1298317 w 3329019"/>
              <a:gd name="connsiteY10" fmla="*/ 1152452 h 1152452"/>
              <a:gd name="connsiteX11" fmla="*/ 0 w 3329019"/>
              <a:gd name="connsiteY11" fmla="*/ 1152452 h 1152452"/>
              <a:gd name="connsiteX12" fmla="*/ 0 w 3329019"/>
              <a:gd name="connsiteY12" fmla="*/ 576226 h 1152452"/>
              <a:gd name="connsiteX13" fmla="*/ 0 w 3329019"/>
              <a:gd name="connsiteY13" fmla="*/ 0 h 115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29019" h="1152452" fill="none" extrusionOk="0">
                <a:moveTo>
                  <a:pt x="0" y="0"/>
                </a:moveTo>
                <a:cubicBezTo>
                  <a:pt x="290504" y="21249"/>
                  <a:pt x="324118" y="26274"/>
                  <a:pt x="599223" y="0"/>
                </a:cubicBezTo>
                <a:cubicBezTo>
                  <a:pt x="874328" y="-26274"/>
                  <a:pt x="1065193" y="6284"/>
                  <a:pt x="1198447" y="0"/>
                </a:cubicBezTo>
                <a:cubicBezTo>
                  <a:pt x="1331701" y="-6284"/>
                  <a:pt x="1663148" y="-20132"/>
                  <a:pt x="1930831" y="0"/>
                </a:cubicBezTo>
                <a:cubicBezTo>
                  <a:pt x="2198514" y="20132"/>
                  <a:pt x="2264738" y="29552"/>
                  <a:pt x="2530054" y="0"/>
                </a:cubicBezTo>
                <a:cubicBezTo>
                  <a:pt x="2795370" y="-29552"/>
                  <a:pt x="2981783" y="13069"/>
                  <a:pt x="3329019" y="0"/>
                </a:cubicBezTo>
                <a:cubicBezTo>
                  <a:pt x="3325698" y="272718"/>
                  <a:pt x="3334712" y="414914"/>
                  <a:pt x="3329019" y="576226"/>
                </a:cubicBezTo>
                <a:cubicBezTo>
                  <a:pt x="3323326" y="737538"/>
                  <a:pt x="3324589" y="911276"/>
                  <a:pt x="3329019" y="1152452"/>
                </a:cubicBezTo>
                <a:cubicBezTo>
                  <a:pt x="3097433" y="1186462"/>
                  <a:pt x="2955385" y="1121481"/>
                  <a:pt x="2596635" y="1152452"/>
                </a:cubicBezTo>
                <a:cubicBezTo>
                  <a:pt x="2237885" y="1183423"/>
                  <a:pt x="2241177" y="1128413"/>
                  <a:pt x="1930831" y="1152452"/>
                </a:cubicBezTo>
                <a:cubicBezTo>
                  <a:pt x="1620485" y="1176491"/>
                  <a:pt x="1525566" y="1160416"/>
                  <a:pt x="1298317" y="1152452"/>
                </a:cubicBezTo>
                <a:cubicBezTo>
                  <a:pt x="1071068" y="1144488"/>
                  <a:pt x="646465" y="1144107"/>
                  <a:pt x="0" y="1152452"/>
                </a:cubicBezTo>
                <a:cubicBezTo>
                  <a:pt x="-13781" y="935312"/>
                  <a:pt x="17665" y="790597"/>
                  <a:pt x="0" y="576226"/>
                </a:cubicBezTo>
                <a:cubicBezTo>
                  <a:pt x="-17665" y="361855"/>
                  <a:pt x="-15124" y="190541"/>
                  <a:pt x="0" y="0"/>
                </a:cubicBezTo>
                <a:close/>
              </a:path>
              <a:path w="3329019" h="1152452" stroke="0" extrusionOk="0">
                <a:moveTo>
                  <a:pt x="0" y="0"/>
                </a:moveTo>
                <a:cubicBezTo>
                  <a:pt x="323269" y="-15446"/>
                  <a:pt x="424542" y="18641"/>
                  <a:pt x="699094" y="0"/>
                </a:cubicBezTo>
                <a:cubicBezTo>
                  <a:pt x="973646" y="-18641"/>
                  <a:pt x="1023120" y="7308"/>
                  <a:pt x="1331608" y="0"/>
                </a:cubicBezTo>
                <a:cubicBezTo>
                  <a:pt x="1640096" y="-7308"/>
                  <a:pt x="1781025" y="20107"/>
                  <a:pt x="2063992" y="0"/>
                </a:cubicBezTo>
                <a:cubicBezTo>
                  <a:pt x="2346959" y="-20107"/>
                  <a:pt x="2501634" y="-14721"/>
                  <a:pt x="2663215" y="0"/>
                </a:cubicBezTo>
                <a:cubicBezTo>
                  <a:pt x="2824796" y="14721"/>
                  <a:pt x="3189018" y="11414"/>
                  <a:pt x="3329019" y="0"/>
                </a:cubicBezTo>
                <a:cubicBezTo>
                  <a:pt x="3354147" y="152823"/>
                  <a:pt x="3348720" y="399861"/>
                  <a:pt x="3329019" y="587751"/>
                </a:cubicBezTo>
                <a:cubicBezTo>
                  <a:pt x="3309318" y="775641"/>
                  <a:pt x="3338588" y="926973"/>
                  <a:pt x="3329019" y="1152452"/>
                </a:cubicBezTo>
                <a:cubicBezTo>
                  <a:pt x="3146920" y="1142509"/>
                  <a:pt x="2935918" y="1121140"/>
                  <a:pt x="2696505" y="1152452"/>
                </a:cubicBezTo>
                <a:cubicBezTo>
                  <a:pt x="2457092" y="1183764"/>
                  <a:pt x="2317014" y="1183510"/>
                  <a:pt x="1964121" y="1152452"/>
                </a:cubicBezTo>
                <a:cubicBezTo>
                  <a:pt x="1611228" y="1121394"/>
                  <a:pt x="1554615" y="1179218"/>
                  <a:pt x="1298317" y="1152452"/>
                </a:cubicBezTo>
                <a:cubicBezTo>
                  <a:pt x="1042019" y="1125686"/>
                  <a:pt x="905884" y="1135491"/>
                  <a:pt x="699094" y="1152452"/>
                </a:cubicBezTo>
                <a:cubicBezTo>
                  <a:pt x="492304" y="1169413"/>
                  <a:pt x="278510" y="1123166"/>
                  <a:pt x="0" y="1152452"/>
                </a:cubicBezTo>
                <a:cubicBezTo>
                  <a:pt x="3816" y="887353"/>
                  <a:pt x="18625" y="864331"/>
                  <a:pt x="0" y="599275"/>
                </a:cubicBezTo>
                <a:cubicBezTo>
                  <a:pt x="-18625" y="334219"/>
                  <a:pt x="-6264" y="18548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940192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026" name="Picture 2" descr="Recycle Right">
            <a:extLst>
              <a:ext uri="{FF2B5EF4-FFF2-40B4-BE49-F238E27FC236}">
                <a16:creationId xmlns:a16="http://schemas.microsoft.com/office/drawing/2014/main" id="{E0554C5A-024A-AD47-A48B-E61BE15C3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921" y="2056384"/>
            <a:ext cx="3338228" cy="779271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4197711877">
                  <a:custGeom>
                    <a:avLst/>
                    <a:gdLst>
                      <a:gd name="connsiteX0" fmla="*/ 0 w 3338228"/>
                      <a:gd name="connsiteY0" fmla="*/ 0 h 779271"/>
                      <a:gd name="connsiteX1" fmla="*/ 600881 w 3338228"/>
                      <a:gd name="connsiteY1" fmla="*/ 0 h 779271"/>
                      <a:gd name="connsiteX2" fmla="*/ 1335291 w 3338228"/>
                      <a:gd name="connsiteY2" fmla="*/ 0 h 779271"/>
                      <a:gd name="connsiteX3" fmla="*/ 1969555 w 3338228"/>
                      <a:gd name="connsiteY3" fmla="*/ 0 h 779271"/>
                      <a:gd name="connsiteX4" fmla="*/ 2603818 w 3338228"/>
                      <a:gd name="connsiteY4" fmla="*/ 0 h 779271"/>
                      <a:gd name="connsiteX5" fmla="*/ 3338228 w 3338228"/>
                      <a:gd name="connsiteY5" fmla="*/ 0 h 779271"/>
                      <a:gd name="connsiteX6" fmla="*/ 3338228 w 3338228"/>
                      <a:gd name="connsiteY6" fmla="*/ 381843 h 779271"/>
                      <a:gd name="connsiteX7" fmla="*/ 3338228 w 3338228"/>
                      <a:gd name="connsiteY7" fmla="*/ 779271 h 779271"/>
                      <a:gd name="connsiteX8" fmla="*/ 2737347 w 3338228"/>
                      <a:gd name="connsiteY8" fmla="*/ 779271 h 779271"/>
                      <a:gd name="connsiteX9" fmla="*/ 2136466 w 3338228"/>
                      <a:gd name="connsiteY9" fmla="*/ 779271 h 779271"/>
                      <a:gd name="connsiteX10" fmla="*/ 1468820 w 3338228"/>
                      <a:gd name="connsiteY10" fmla="*/ 779271 h 779271"/>
                      <a:gd name="connsiteX11" fmla="*/ 867939 w 3338228"/>
                      <a:gd name="connsiteY11" fmla="*/ 779271 h 779271"/>
                      <a:gd name="connsiteX12" fmla="*/ 0 w 3338228"/>
                      <a:gd name="connsiteY12" fmla="*/ 779271 h 779271"/>
                      <a:gd name="connsiteX13" fmla="*/ 0 w 3338228"/>
                      <a:gd name="connsiteY13" fmla="*/ 374050 h 779271"/>
                      <a:gd name="connsiteX14" fmla="*/ 0 w 3338228"/>
                      <a:gd name="connsiteY14" fmla="*/ 0 h 779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338228" h="779271" extrusionOk="0">
                        <a:moveTo>
                          <a:pt x="0" y="0"/>
                        </a:moveTo>
                        <a:cubicBezTo>
                          <a:pt x="173875" y="-26680"/>
                          <a:pt x="439627" y="-19474"/>
                          <a:pt x="600881" y="0"/>
                        </a:cubicBezTo>
                        <a:cubicBezTo>
                          <a:pt x="762135" y="19474"/>
                          <a:pt x="1124653" y="-14042"/>
                          <a:pt x="1335291" y="0"/>
                        </a:cubicBezTo>
                        <a:cubicBezTo>
                          <a:pt x="1545929" y="14042"/>
                          <a:pt x="1817493" y="17801"/>
                          <a:pt x="1969555" y="0"/>
                        </a:cubicBezTo>
                        <a:cubicBezTo>
                          <a:pt x="2121617" y="-17801"/>
                          <a:pt x="2289117" y="-29389"/>
                          <a:pt x="2603818" y="0"/>
                        </a:cubicBezTo>
                        <a:cubicBezTo>
                          <a:pt x="2918519" y="29389"/>
                          <a:pt x="3099297" y="20975"/>
                          <a:pt x="3338228" y="0"/>
                        </a:cubicBezTo>
                        <a:cubicBezTo>
                          <a:pt x="3325713" y="170020"/>
                          <a:pt x="3348806" y="276580"/>
                          <a:pt x="3338228" y="381843"/>
                        </a:cubicBezTo>
                        <a:cubicBezTo>
                          <a:pt x="3327650" y="487106"/>
                          <a:pt x="3325185" y="613450"/>
                          <a:pt x="3338228" y="779271"/>
                        </a:cubicBezTo>
                        <a:cubicBezTo>
                          <a:pt x="3056936" y="799651"/>
                          <a:pt x="3020052" y="803162"/>
                          <a:pt x="2737347" y="779271"/>
                        </a:cubicBezTo>
                        <a:cubicBezTo>
                          <a:pt x="2454642" y="755380"/>
                          <a:pt x="2258475" y="771269"/>
                          <a:pt x="2136466" y="779271"/>
                        </a:cubicBezTo>
                        <a:cubicBezTo>
                          <a:pt x="2014457" y="787273"/>
                          <a:pt x="1773691" y="756957"/>
                          <a:pt x="1468820" y="779271"/>
                        </a:cubicBezTo>
                        <a:cubicBezTo>
                          <a:pt x="1163949" y="801585"/>
                          <a:pt x="1136789" y="760153"/>
                          <a:pt x="867939" y="779271"/>
                        </a:cubicBezTo>
                        <a:cubicBezTo>
                          <a:pt x="599089" y="798389"/>
                          <a:pt x="194001" y="775306"/>
                          <a:pt x="0" y="779271"/>
                        </a:cubicBezTo>
                        <a:cubicBezTo>
                          <a:pt x="-14240" y="682857"/>
                          <a:pt x="16020" y="571535"/>
                          <a:pt x="0" y="374050"/>
                        </a:cubicBezTo>
                        <a:cubicBezTo>
                          <a:pt x="-16020" y="176565"/>
                          <a:pt x="18176" y="945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783057-D705-B16E-B7C8-808E8136E775}"/>
              </a:ext>
            </a:extLst>
          </p:cNvPr>
          <p:cNvSpPr txBox="1"/>
          <p:nvPr/>
        </p:nvSpPr>
        <p:spPr>
          <a:xfrm>
            <a:off x="6495006" y="2745595"/>
            <a:ext cx="1530058" cy="1077218"/>
          </a:xfrm>
          <a:custGeom>
            <a:avLst/>
            <a:gdLst>
              <a:gd name="connsiteX0" fmla="*/ 0 w 1530058"/>
              <a:gd name="connsiteY0" fmla="*/ 0 h 1077218"/>
              <a:gd name="connsiteX1" fmla="*/ 510019 w 1530058"/>
              <a:gd name="connsiteY1" fmla="*/ 0 h 1077218"/>
              <a:gd name="connsiteX2" fmla="*/ 1050640 w 1530058"/>
              <a:gd name="connsiteY2" fmla="*/ 0 h 1077218"/>
              <a:gd name="connsiteX3" fmla="*/ 1530058 w 1530058"/>
              <a:gd name="connsiteY3" fmla="*/ 0 h 1077218"/>
              <a:gd name="connsiteX4" fmla="*/ 1530058 w 1530058"/>
              <a:gd name="connsiteY4" fmla="*/ 538609 h 1077218"/>
              <a:gd name="connsiteX5" fmla="*/ 1530058 w 1530058"/>
              <a:gd name="connsiteY5" fmla="*/ 1077218 h 1077218"/>
              <a:gd name="connsiteX6" fmla="*/ 989438 w 1530058"/>
              <a:gd name="connsiteY6" fmla="*/ 1077218 h 1077218"/>
              <a:gd name="connsiteX7" fmla="*/ 510019 w 1530058"/>
              <a:gd name="connsiteY7" fmla="*/ 1077218 h 1077218"/>
              <a:gd name="connsiteX8" fmla="*/ 0 w 1530058"/>
              <a:gd name="connsiteY8" fmla="*/ 1077218 h 1077218"/>
              <a:gd name="connsiteX9" fmla="*/ 0 w 1530058"/>
              <a:gd name="connsiteY9" fmla="*/ 538609 h 1077218"/>
              <a:gd name="connsiteX10" fmla="*/ 0 w 1530058"/>
              <a:gd name="connsiteY10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0058" h="1077218" extrusionOk="0">
                <a:moveTo>
                  <a:pt x="0" y="0"/>
                </a:moveTo>
                <a:cubicBezTo>
                  <a:pt x="236329" y="-12849"/>
                  <a:pt x="266653" y="-9240"/>
                  <a:pt x="510019" y="0"/>
                </a:cubicBezTo>
                <a:cubicBezTo>
                  <a:pt x="753385" y="9240"/>
                  <a:pt x="829690" y="-10310"/>
                  <a:pt x="1050640" y="0"/>
                </a:cubicBezTo>
                <a:cubicBezTo>
                  <a:pt x="1271590" y="10310"/>
                  <a:pt x="1316109" y="17700"/>
                  <a:pt x="1530058" y="0"/>
                </a:cubicBezTo>
                <a:cubicBezTo>
                  <a:pt x="1523930" y="267110"/>
                  <a:pt x="1537897" y="332630"/>
                  <a:pt x="1530058" y="538609"/>
                </a:cubicBezTo>
                <a:cubicBezTo>
                  <a:pt x="1522219" y="744588"/>
                  <a:pt x="1534938" y="919993"/>
                  <a:pt x="1530058" y="1077218"/>
                </a:cubicBezTo>
                <a:cubicBezTo>
                  <a:pt x="1335460" y="1090017"/>
                  <a:pt x="1229498" y="1102120"/>
                  <a:pt x="989438" y="1077218"/>
                </a:cubicBezTo>
                <a:cubicBezTo>
                  <a:pt x="749378" y="1052316"/>
                  <a:pt x="640648" y="1070627"/>
                  <a:pt x="510019" y="1077218"/>
                </a:cubicBezTo>
                <a:cubicBezTo>
                  <a:pt x="379390" y="1083809"/>
                  <a:pt x="159199" y="1082505"/>
                  <a:pt x="0" y="1077218"/>
                </a:cubicBezTo>
                <a:cubicBezTo>
                  <a:pt x="-1504" y="844575"/>
                  <a:pt x="-23683" y="759472"/>
                  <a:pt x="0" y="538609"/>
                </a:cubicBezTo>
                <a:cubicBezTo>
                  <a:pt x="23683" y="317746"/>
                  <a:pt x="-6203" y="260896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66363202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Take The Recycle Right Quiz</a:t>
            </a:r>
            <a:br>
              <a:rPr lang="en-US" sz="1600" dirty="0">
                <a:solidFill>
                  <a:srgbClr val="002060"/>
                </a:solidFill>
              </a:rPr>
            </a:b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BF0833-1E4F-1AD8-F22A-4090CD377B67}"/>
              </a:ext>
            </a:extLst>
          </p:cNvPr>
          <p:cNvSpPr txBox="1"/>
          <p:nvPr/>
        </p:nvSpPr>
        <p:spPr>
          <a:xfrm>
            <a:off x="414816" y="181559"/>
            <a:ext cx="8215679" cy="584775"/>
          </a:xfrm>
          <a:custGeom>
            <a:avLst/>
            <a:gdLst>
              <a:gd name="connsiteX0" fmla="*/ 0 w 8215679"/>
              <a:gd name="connsiteY0" fmla="*/ 0 h 584775"/>
              <a:gd name="connsiteX1" fmla="*/ 766797 w 8215679"/>
              <a:gd name="connsiteY1" fmla="*/ 0 h 584775"/>
              <a:gd name="connsiteX2" fmla="*/ 1451437 w 8215679"/>
              <a:gd name="connsiteY2" fmla="*/ 0 h 584775"/>
              <a:gd name="connsiteX3" fmla="*/ 1889606 w 8215679"/>
              <a:gd name="connsiteY3" fmla="*/ 0 h 584775"/>
              <a:gd name="connsiteX4" fmla="*/ 2492089 w 8215679"/>
              <a:gd name="connsiteY4" fmla="*/ 0 h 584775"/>
              <a:gd name="connsiteX5" fmla="*/ 2930259 w 8215679"/>
              <a:gd name="connsiteY5" fmla="*/ 0 h 584775"/>
              <a:gd name="connsiteX6" fmla="*/ 3450585 w 8215679"/>
              <a:gd name="connsiteY6" fmla="*/ 0 h 584775"/>
              <a:gd name="connsiteX7" fmla="*/ 4135225 w 8215679"/>
              <a:gd name="connsiteY7" fmla="*/ 0 h 584775"/>
              <a:gd name="connsiteX8" fmla="*/ 4902022 w 8215679"/>
              <a:gd name="connsiteY8" fmla="*/ 0 h 584775"/>
              <a:gd name="connsiteX9" fmla="*/ 5422348 w 8215679"/>
              <a:gd name="connsiteY9" fmla="*/ 0 h 584775"/>
              <a:gd name="connsiteX10" fmla="*/ 6106988 w 8215679"/>
              <a:gd name="connsiteY10" fmla="*/ 0 h 584775"/>
              <a:gd name="connsiteX11" fmla="*/ 6955942 w 8215679"/>
              <a:gd name="connsiteY11" fmla="*/ 0 h 584775"/>
              <a:gd name="connsiteX12" fmla="*/ 7476268 w 8215679"/>
              <a:gd name="connsiteY12" fmla="*/ 0 h 584775"/>
              <a:gd name="connsiteX13" fmla="*/ 8215679 w 8215679"/>
              <a:gd name="connsiteY13" fmla="*/ 0 h 584775"/>
              <a:gd name="connsiteX14" fmla="*/ 8215679 w 8215679"/>
              <a:gd name="connsiteY14" fmla="*/ 584775 h 584775"/>
              <a:gd name="connsiteX15" fmla="*/ 7366726 w 8215679"/>
              <a:gd name="connsiteY15" fmla="*/ 584775 h 584775"/>
              <a:gd name="connsiteX16" fmla="*/ 6846399 w 8215679"/>
              <a:gd name="connsiteY16" fmla="*/ 584775 h 584775"/>
              <a:gd name="connsiteX17" fmla="*/ 5997446 w 8215679"/>
              <a:gd name="connsiteY17" fmla="*/ 584775 h 584775"/>
              <a:gd name="connsiteX18" fmla="*/ 5477119 w 8215679"/>
              <a:gd name="connsiteY18" fmla="*/ 584775 h 584775"/>
              <a:gd name="connsiteX19" fmla="*/ 4956793 w 8215679"/>
              <a:gd name="connsiteY19" fmla="*/ 584775 h 584775"/>
              <a:gd name="connsiteX20" fmla="*/ 4436467 w 8215679"/>
              <a:gd name="connsiteY20" fmla="*/ 584775 h 584775"/>
              <a:gd name="connsiteX21" fmla="*/ 3751827 w 8215679"/>
              <a:gd name="connsiteY21" fmla="*/ 584775 h 584775"/>
              <a:gd name="connsiteX22" fmla="*/ 2902873 w 8215679"/>
              <a:gd name="connsiteY22" fmla="*/ 584775 h 584775"/>
              <a:gd name="connsiteX23" fmla="*/ 2136077 w 8215679"/>
              <a:gd name="connsiteY23" fmla="*/ 584775 h 584775"/>
              <a:gd name="connsiteX24" fmla="*/ 1451437 w 8215679"/>
              <a:gd name="connsiteY24" fmla="*/ 584775 h 584775"/>
              <a:gd name="connsiteX25" fmla="*/ 766797 w 8215679"/>
              <a:gd name="connsiteY25" fmla="*/ 584775 h 584775"/>
              <a:gd name="connsiteX26" fmla="*/ 0 w 8215679"/>
              <a:gd name="connsiteY26" fmla="*/ 584775 h 584775"/>
              <a:gd name="connsiteX27" fmla="*/ 0 w 8215679"/>
              <a:gd name="connsiteY27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15679" h="584775" extrusionOk="0">
                <a:moveTo>
                  <a:pt x="0" y="0"/>
                </a:moveTo>
                <a:cubicBezTo>
                  <a:pt x="304295" y="11059"/>
                  <a:pt x="472406" y="-3516"/>
                  <a:pt x="766797" y="0"/>
                </a:cubicBezTo>
                <a:cubicBezTo>
                  <a:pt x="1061188" y="3516"/>
                  <a:pt x="1113107" y="-7090"/>
                  <a:pt x="1451437" y="0"/>
                </a:cubicBezTo>
                <a:cubicBezTo>
                  <a:pt x="1789767" y="7090"/>
                  <a:pt x="1784835" y="1618"/>
                  <a:pt x="1889606" y="0"/>
                </a:cubicBezTo>
                <a:cubicBezTo>
                  <a:pt x="1994377" y="-1618"/>
                  <a:pt x="2309452" y="-14988"/>
                  <a:pt x="2492089" y="0"/>
                </a:cubicBezTo>
                <a:cubicBezTo>
                  <a:pt x="2674726" y="14988"/>
                  <a:pt x="2776114" y="9910"/>
                  <a:pt x="2930259" y="0"/>
                </a:cubicBezTo>
                <a:cubicBezTo>
                  <a:pt x="3084404" y="-9910"/>
                  <a:pt x="3259756" y="20984"/>
                  <a:pt x="3450585" y="0"/>
                </a:cubicBezTo>
                <a:cubicBezTo>
                  <a:pt x="3641414" y="-20984"/>
                  <a:pt x="3819861" y="-13779"/>
                  <a:pt x="4135225" y="0"/>
                </a:cubicBezTo>
                <a:cubicBezTo>
                  <a:pt x="4450589" y="13779"/>
                  <a:pt x="4549772" y="-26984"/>
                  <a:pt x="4902022" y="0"/>
                </a:cubicBezTo>
                <a:cubicBezTo>
                  <a:pt x="5254272" y="26984"/>
                  <a:pt x="5310617" y="5164"/>
                  <a:pt x="5422348" y="0"/>
                </a:cubicBezTo>
                <a:cubicBezTo>
                  <a:pt x="5534079" y="-5164"/>
                  <a:pt x="5860680" y="-24045"/>
                  <a:pt x="6106988" y="0"/>
                </a:cubicBezTo>
                <a:cubicBezTo>
                  <a:pt x="6353296" y="24045"/>
                  <a:pt x="6766798" y="6110"/>
                  <a:pt x="6955942" y="0"/>
                </a:cubicBezTo>
                <a:cubicBezTo>
                  <a:pt x="7145086" y="-6110"/>
                  <a:pt x="7263258" y="2789"/>
                  <a:pt x="7476268" y="0"/>
                </a:cubicBezTo>
                <a:cubicBezTo>
                  <a:pt x="7689278" y="-2789"/>
                  <a:pt x="7898905" y="-2576"/>
                  <a:pt x="8215679" y="0"/>
                </a:cubicBezTo>
                <a:cubicBezTo>
                  <a:pt x="8228223" y="261117"/>
                  <a:pt x="8192350" y="367974"/>
                  <a:pt x="8215679" y="584775"/>
                </a:cubicBezTo>
                <a:cubicBezTo>
                  <a:pt x="7884198" y="585587"/>
                  <a:pt x="7710467" y="562439"/>
                  <a:pt x="7366726" y="584775"/>
                </a:cubicBezTo>
                <a:cubicBezTo>
                  <a:pt x="7022985" y="607111"/>
                  <a:pt x="7008351" y="609506"/>
                  <a:pt x="6846399" y="584775"/>
                </a:cubicBezTo>
                <a:cubicBezTo>
                  <a:pt x="6684447" y="560044"/>
                  <a:pt x="6347217" y="561618"/>
                  <a:pt x="5997446" y="584775"/>
                </a:cubicBezTo>
                <a:cubicBezTo>
                  <a:pt x="5647675" y="607932"/>
                  <a:pt x="5681651" y="604881"/>
                  <a:pt x="5477119" y="584775"/>
                </a:cubicBezTo>
                <a:cubicBezTo>
                  <a:pt x="5272587" y="564669"/>
                  <a:pt x="5074908" y="565541"/>
                  <a:pt x="4956793" y="584775"/>
                </a:cubicBezTo>
                <a:cubicBezTo>
                  <a:pt x="4838678" y="604009"/>
                  <a:pt x="4688462" y="562291"/>
                  <a:pt x="4436467" y="584775"/>
                </a:cubicBezTo>
                <a:cubicBezTo>
                  <a:pt x="4184472" y="607259"/>
                  <a:pt x="4061943" y="616984"/>
                  <a:pt x="3751827" y="584775"/>
                </a:cubicBezTo>
                <a:cubicBezTo>
                  <a:pt x="3441711" y="552566"/>
                  <a:pt x="3075021" y="597862"/>
                  <a:pt x="2902873" y="584775"/>
                </a:cubicBezTo>
                <a:cubicBezTo>
                  <a:pt x="2730725" y="571688"/>
                  <a:pt x="2382886" y="561423"/>
                  <a:pt x="2136077" y="584775"/>
                </a:cubicBezTo>
                <a:cubicBezTo>
                  <a:pt x="1889268" y="608127"/>
                  <a:pt x="1711751" y="564885"/>
                  <a:pt x="1451437" y="584775"/>
                </a:cubicBezTo>
                <a:cubicBezTo>
                  <a:pt x="1191123" y="604665"/>
                  <a:pt x="1024128" y="565343"/>
                  <a:pt x="766797" y="584775"/>
                </a:cubicBezTo>
                <a:cubicBezTo>
                  <a:pt x="509466" y="604207"/>
                  <a:pt x="362454" y="607494"/>
                  <a:pt x="0" y="584775"/>
                </a:cubicBezTo>
                <a:cubicBezTo>
                  <a:pt x="15257" y="325614"/>
                  <a:pt x="-26115" y="231588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420441628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+mj-lt"/>
              </a:rPr>
              <a:t>Did you know adults can schedule a tour too? </a:t>
            </a:r>
          </a:p>
        </p:txBody>
      </p:sp>
    </p:spTree>
    <p:extLst>
      <p:ext uri="{BB962C8B-B14F-4D97-AF65-F5344CB8AC3E}">
        <p14:creationId xmlns:p14="http://schemas.microsoft.com/office/powerpoint/2010/main" val="2639935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0FDCC9C-98F4-6879-308E-AD1535262588}"/>
              </a:ext>
            </a:extLst>
          </p:cNvPr>
          <p:cNvSpPr txBox="1"/>
          <p:nvPr/>
        </p:nvSpPr>
        <p:spPr>
          <a:xfrm>
            <a:off x="1059899" y="1156603"/>
            <a:ext cx="702420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rgbClr val="0070C0"/>
                </a:solidFill>
                <a:latin typeface="Aptos SemiBold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Custodians Can Be the Difference!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8ACAE6-AC1D-C707-CE0E-04CCF929A0A7}"/>
              </a:ext>
            </a:extLst>
          </p:cNvPr>
          <p:cNvSpPr txBox="1"/>
          <p:nvPr/>
        </p:nvSpPr>
        <p:spPr>
          <a:xfrm>
            <a:off x="4147599" y="3396636"/>
            <a:ext cx="49964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sz="2000" dirty="0">
                <a:solidFill>
                  <a:schemeClr val="bg1"/>
                </a:solidFill>
              </a:rPr>
              <a:t>mail </a:t>
            </a:r>
            <a:r>
              <a:rPr lang="en-US" sz="2000" dirty="0">
                <a:solidFill>
                  <a:schemeClr val="bg1"/>
                </a:solidFill>
                <a:hlinkClick r:id="rId2"/>
              </a:rPr>
              <a:t>schools@swaco.org</a:t>
            </a:r>
            <a:r>
              <a:rPr lang="en-US" sz="2000" dirty="0">
                <a:solidFill>
                  <a:schemeClr val="bg1"/>
                </a:solidFill>
              </a:rPr>
              <a:t> with questions </a:t>
            </a:r>
            <a:r>
              <a:rPr lang="en-US" sz="1800" dirty="0">
                <a:solidFill>
                  <a:schemeClr val="bg1"/>
                </a:solidFill>
              </a:rPr>
              <a:t>Or visit </a:t>
            </a:r>
            <a:r>
              <a:rPr lang="en-US" sz="1800" dirty="0">
                <a:hlinkClick r:id="rId3"/>
              </a:rPr>
              <a:t>https://www.swaco.org/</a:t>
            </a:r>
            <a:r>
              <a:rPr lang="en-US" sz="1800" dirty="0"/>
              <a:t> </a:t>
            </a:r>
            <a:r>
              <a:rPr lang="en-US" sz="1800" dirty="0">
                <a:solidFill>
                  <a:schemeClr val="bg1"/>
                </a:solidFill>
              </a:rPr>
              <a:t>or</a:t>
            </a:r>
            <a:r>
              <a:rPr lang="en-US" sz="1800" dirty="0"/>
              <a:t> </a:t>
            </a:r>
            <a:r>
              <a:rPr lang="en-US" sz="1800" dirty="0">
                <a:hlinkClick r:id="rId4"/>
              </a:rPr>
              <a:t>https://recycleright.org/</a:t>
            </a:r>
            <a:r>
              <a:rPr lang="en-US" sz="1800" dirty="0"/>
              <a:t> </a:t>
            </a:r>
            <a:r>
              <a:rPr lang="en-US" sz="1800" dirty="0">
                <a:solidFill>
                  <a:schemeClr val="bg1"/>
                </a:solidFill>
              </a:rPr>
              <a:t>for more resources</a:t>
            </a:r>
          </a:p>
        </p:txBody>
      </p:sp>
      <p:pic>
        <p:nvPicPr>
          <p:cNvPr id="3074" name="Picture 2" descr="SWACO, OH Homepage">
            <a:extLst>
              <a:ext uri="{FF2B5EF4-FFF2-40B4-BE49-F238E27FC236}">
                <a16:creationId xmlns:a16="http://schemas.microsoft.com/office/drawing/2014/main" id="{118A4619-E558-5A97-EA5D-CCD0DAE4F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0" y="4620269"/>
            <a:ext cx="2680392" cy="44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254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6830CC-6390-D000-0035-729E12864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330" y="973467"/>
            <a:ext cx="4683339" cy="3196566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162854-6D8B-1548-BD9D-21913968005B}"/>
              </a:ext>
            </a:extLst>
          </p:cNvPr>
          <p:cNvSpPr/>
          <p:nvPr/>
        </p:nvSpPr>
        <p:spPr>
          <a:xfrm>
            <a:off x="662696" y="130268"/>
            <a:ext cx="781860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rgbClr val="04368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Did you know?</a:t>
            </a:r>
          </a:p>
        </p:txBody>
      </p:sp>
    </p:spTree>
    <p:extLst>
      <p:ext uri="{BB962C8B-B14F-4D97-AF65-F5344CB8AC3E}">
        <p14:creationId xmlns:p14="http://schemas.microsoft.com/office/powerpoint/2010/main" val="728738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A50362-A805-57D2-174A-C14CA64F48A6}"/>
              </a:ext>
            </a:extLst>
          </p:cNvPr>
          <p:cNvSpPr/>
          <p:nvPr/>
        </p:nvSpPr>
        <p:spPr>
          <a:xfrm>
            <a:off x="1782524" y="13241"/>
            <a:ext cx="111872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ptos Black" panose="020B0004020202020204" pitchFamily="34" charset="0"/>
              </a:rPr>
              <a:t>10 </a:t>
            </a:r>
            <a:endPara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F631D3-23EB-A4FE-5952-2A479DC5E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66" y="765032"/>
            <a:ext cx="3877606" cy="3770420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E0440D-8A5E-EBA8-A5DF-BA5645AD3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178" y="765031"/>
            <a:ext cx="3633541" cy="3770421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264714-F82A-3D58-4DD7-0D2B39EEF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498" y="-92219"/>
            <a:ext cx="8411003" cy="857250"/>
          </a:xfrm>
        </p:spPr>
        <p:txBody>
          <a:bodyPr>
            <a:noAutofit/>
          </a:bodyPr>
          <a:lstStyle/>
          <a:p>
            <a:r>
              <a:rPr lang="en-US" sz="3600" dirty="0"/>
              <a:t>The Top        Materials Thrown Away in Ohio </a:t>
            </a:r>
          </a:p>
        </p:txBody>
      </p:sp>
    </p:spTree>
    <p:extLst>
      <p:ext uri="{BB962C8B-B14F-4D97-AF65-F5344CB8AC3E}">
        <p14:creationId xmlns:p14="http://schemas.microsoft.com/office/powerpoint/2010/main" val="1884911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736011-51AF-0E9B-3C13-D609F801A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333" y="244206"/>
            <a:ext cx="4904103" cy="3957697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082162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66E64-1F19-6F4F-74C8-0B9FB5DF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9641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Where does the trash go?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D2E002-1937-457A-EE96-DE77672CB812}"/>
              </a:ext>
            </a:extLst>
          </p:cNvPr>
          <p:cNvSpPr txBox="1"/>
          <p:nvPr/>
        </p:nvSpPr>
        <p:spPr>
          <a:xfrm>
            <a:off x="2837792" y="811823"/>
            <a:ext cx="3468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0" dirty="0">
                <a:solidFill>
                  <a:srgbClr val="0F2E5C"/>
                </a:solidFill>
                <a:effectLst/>
                <a:latin typeface="titillium web" panose="00000500000000000000" pitchFamily="2" charset="0"/>
              </a:rPr>
              <a:t>Franklin County Sanitary Landfill</a:t>
            </a:r>
            <a:endParaRPr lang="en-US" b="0" i="0" dirty="0">
              <a:solidFill>
                <a:srgbClr val="0A1D39"/>
              </a:solidFill>
              <a:effectLst/>
              <a:latin typeface="barlow" panose="00000500000000000000" pitchFamily="2" charset="0"/>
            </a:endParaRPr>
          </a:p>
          <a:p>
            <a:pPr algn="ctr"/>
            <a:r>
              <a:rPr lang="en-US" b="0" i="0" dirty="0">
                <a:solidFill>
                  <a:srgbClr val="0A1D39"/>
                </a:solidFill>
                <a:effectLst/>
                <a:latin typeface="inherit"/>
              </a:rPr>
              <a:t>3851 London Groveport Road</a:t>
            </a:r>
            <a:br>
              <a:rPr lang="en-US" b="0" i="0" dirty="0">
                <a:solidFill>
                  <a:srgbClr val="0A1D39"/>
                </a:solidFill>
                <a:effectLst/>
                <a:latin typeface="barlow" panose="00000500000000000000" pitchFamily="2" charset="0"/>
              </a:rPr>
            </a:br>
            <a:r>
              <a:rPr lang="en-US" b="0" i="0" dirty="0">
                <a:solidFill>
                  <a:srgbClr val="0A1D39"/>
                </a:solidFill>
                <a:effectLst/>
                <a:latin typeface="inherit"/>
              </a:rPr>
              <a:t>Grove City</a:t>
            </a:r>
            <a:r>
              <a:rPr lang="en-US" b="0" i="0" dirty="0">
                <a:solidFill>
                  <a:srgbClr val="0A1D39"/>
                </a:solidFill>
                <a:effectLst/>
                <a:latin typeface="barlow" panose="00000500000000000000" pitchFamily="2" charset="0"/>
              </a:rPr>
              <a:t>, </a:t>
            </a:r>
            <a:r>
              <a:rPr lang="en-US" b="0" i="0" dirty="0">
                <a:solidFill>
                  <a:srgbClr val="0A1D39"/>
                </a:solidFill>
                <a:effectLst/>
                <a:latin typeface="inherit"/>
              </a:rPr>
              <a:t>OH</a:t>
            </a:r>
            <a:r>
              <a:rPr lang="en-US" b="0" i="0" dirty="0">
                <a:solidFill>
                  <a:srgbClr val="0A1D39"/>
                </a:solidFill>
                <a:effectLst/>
                <a:latin typeface="barlow" panose="00000500000000000000" pitchFamily="2" charset="0"/>
              </a:rPr>
              <a:t> </a:t>
            </a:r>
            <a:r>
              <a:rPr lang="en-US" b="0" i="0" dirty="0">
                <a:solidFill>
                  <a:srgbClr val="0A1D39"/>
                </a:solidFill>
                <a:effectLst/>
                <a:latin typeface="inherit"/>
              </a:rPr>
              <a:t>43123</a:t>
            </a:r>
            <a:endParaRPr lang="en-US" b="0" i="0" dirty="0">
              <a:solidFill>
                <a:srgbClr val="0A1D39"/>
              </a:solidFill>
              <a:effectLst/>
              <a:latin typeface="barlow" panose="00000500000000000000" pitchFamily="2" charset="0"/>
            </a:endParaRPr>
          </a:p>
          <a:p>
            <a:pPr algn="ctr"/>
            <a:endParaRPr lang="en-US" dirty="0"/>
          </a:p>
        </p:txBody>
      </p:sp>
      <p:pic>
        <p:nvPicPr>
          <p:cNvPr id="7" name="Picture 6" descr="A fenced in area with a dirt road and cars&#10;&#10;Description automatically generated">
            <a:extLst>
              <a:ext uri="{FF2B5EF4-FFF2-40B4-BE49-F238E27FC236}">
                <a16:creationId xmlns:a16="http://schemas.microsoft.com/office/drawing/2014/main" id="{0922F3EB-005E-6094-32E6-7C3B88F480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11" t="42517" r="13275" b="18980"/>
          <a:stretch/>
        </p:blipFill>
        <p:spPr>
          <a:xfrm>
            <a:off x="1544685" y="1969290"/>
            <a:ext cx="6054629" cy="184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68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CFB057F-A6AF-104D-8F2E-B3354AC488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6" r="249" b="33832"/>
          <a:stretch/>
        </p:blipFill>
        <p:spPr>
          <a:xfrm>
            <a:off x="-2" y="4560556"/>
            <a:ext cx="9144001" cy="601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8366F4-CDCD-A545-A91B-C806943B0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989" y="4237124"/>
            <a:ext cx="1371600" cy="317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3E9B61-43B9-E297-4943-EED24761D4C5}"/>
              </a:ext>
            </a:extLst>
          </p:cNvPr>
          <p:cNvSpPr/>
          <p:nvPr/>
        </p:nvSpPr>
        <p:spPr>
          <a:xfrm>
            <a:off x="226684" y="1278494"/>
            <a:ext cx="3290568" cy="258532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6600" b="1" dirty="0">
                <a:ln w="12700">
                  <a:noFill/>
                  <a:prstDash val="solid"/>
                </a:ln>
                <a:solidFill>
                  <a:srgbClr val="004A97"/>
                </a:solidFill>
                <a:latin typeface="+mn-lt"/>
              </a:rPr>
              <a:t>5,000</a:t>
            </a:r>
          </a:p>
          <a:p>
            <a:pPr algn="ctr"/>
            <a:r>
              <a:rPr lang="en-US" sz="2400" b="1" dirty="0">
                <a:ln w="12700">
                  <a:noFill/>
                  <a:prstDash val="solid"/>
                </a:ln>
                <a:solidFill>
                  <a:srgbClr val="004A97"/>
                </a:solidFill>
                <a:latin typeface="+mn-lt"/>
              </a:rPr>
              <a:t>tons per day of</a:t>
            </a:r>
          </a:p>
          <a:p>
            <a:pPr algn="ctr"/>
            <a:r>
              <a:rPr lang="en-US" sz="3600" b="1" i="1" dirty="0">
                <a:ln w="12700">
                  <a:noFill/>
                  <a:prstDash val="solid"/>
                </a:ln>
                <a:solidFill>
                  <a:srgbClr val="004A97"/>
                </a:solidFill>
                <a:latin typeface="+mn-lt"/>
              </a:rPr>
              <a:t>wasted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004A97"/>
                </a:solidFill>
                <a:latin typeface="+mn-lt"/>
              </a:rPr>
              <a:t> </a:t>
            </a:r>
          </a:p>
          <a:p>
            <a:pPr algn="ctr"/>
            <a:r>
              <a:rPr lang="en-US" sz="3600" b="1" dirty="0">
                <a:ln w="12700">
                  <a:noFill/>
                  <a:prstDash val="solid"/>
                </a:ln>
                <a:solidFill>
                  <a:srgbClr val="004A97"/>
                </a:solidFill>
                <a:latin typeface="+mn-lt"/>
              </a:rPr>
              <a:t>materials </a:t>
            </a:r>
          </a:p>
        </p:txBody>
      </p:sp>
      <p:pic>
        <p:nvPicPr>
          <p:cNvPr id="3" name="Picture 2" descr="Image result for elephant">
            <a:extLst>
              <a:ext uri="{FF2B5EF4-FFF2-40B4-BE49-F238E27FC236}">
                <a16:creationId xmlns:a16="http://schemas.microsoft.com/office/drawing/2014/main" id="{4BCF6A6D-9D0A-C2C6-5ABC-8758B6B82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387" y="1252606"/>
            <a:ext cx="4021607" cy="289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2418A5-F8E4-E96D-37D2-CE310344E1A7}"/>
              </a:ext>
            </a:extLst>
          </p:cNvPr>
          <p:cNvSpPr txBox="1"/>
          <p:nvPr/>
        </p:nvSpPr>
        <p:spPr>
          <a:xfrm>
            <a:off x="6958818" y="899416"/>
            <a:ext cx="2147837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004A97"/>
                </a:solidFill>
                <a:latin typeface="+mj-lt"/>
              </a:rPr>
              <a:t>X 1,000</a:t>
            </a:r>
            <a:endParaRPr lang="en-US" sz="1400" dirty="0"/>
          </a:p>
        </p:txBody>
      </p:sp>
      <p:sp>
        <p:nvSpPr>
          <p:cNvPr id="5" name="Equals 4">
            <a:extLst>
              <a:ext uri="{FF2B5EF4-FFF2-40B4-BE49-F238E27FC236}">
                <a16:creationId xmlns:a16="http://schemas.microsoft.com/office/drawing/2014/main" id="{A19FD0AC-96B8-635F-BA4B-948BA624D0EF}"/>
              </a:ext>
            </a:extLst>
          </p:cNvPr>
          <p:cNvSpPr/>
          <p:nvPr/>
        </p:nvSpPr>
        <p:spPr>
          <a:xfrm>
            <a:off x="3671047" y="2063106"/>
            <a:ext cx="407340" cy="1143000"/>
          </a:xfrm>
          <a:prstGeom prst="mathEqual">
            <a:avLst>
              <a:gd name="adj1" fmla="val 4819"/>
              <a:gd name="adj2" fmla="val 9782"/>
            </a:avLst>
          </a:prstGeom>
          <a:solidFill>
            <a:srgbClr val="004A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A97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AC588E-42A9-A48B-D75D-7D91F7C5B9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9213"/>
            <a:ext cx="9144000" cy="84455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How Much Trash Comes to the Landfill Daily?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3674AC-CA81-A7AA-5151-C78C6FBE7328}"/>
              </a:ext>
            </a:extLst>
          </p:cNvPr>
          <p:cNvGrpSpPr/>
          <p:nvPr/>
        </p:nvGrpSpPr>
        <p:grpSpPr>
          <a:xfrm>
            <a:off x="4270028" y="994048"/>
            <a:ext cx="4487093" cy="3206401"/>
            <a:chOff x="6102927" y="2482267"/>
            <a:chExt cx="5041098" cy="3289057"/>
          </a:xfrm>
        </p:grpSpPr>
        <p:pic>
          <p:nvPicPr>
            <p:cNvPr id="9" name="Picture 8" descr="A close up of a car&#10;&#10;Description generated with very high confidence">
              <a:extLst>
                <a:ext uri="{FF2B5EF4-FFF2-40B4-BE49-F238E27FC236}">
                  <a16:creationId xmlns:a16="http://schemas.microsoft.com/office/drawing/2014/main" id="{F0248357-A20E-1087-3901-9D47464BC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2927" y="2482267"/>
              <a:ext cx="4868315" cy="328905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F01FB80-72A4-D51C-1644-FD665FB1BAB9}"/>
                </a:ext>
              </a:extLst>
            </p:cNvPr>
            <p:cNvSpPr txBox="1"/>
            <p:nvPr/>
          </p:nvSpPr>
          <p:spPr>
            <a:xfrm>
              <a:off x="9309663" y="4962009"/>
              <a:ext cx="1834362" cy="562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43685"/>
                  </a:solidFill>
                  <a:latin typeface="Calibri"/>
                  <a:ea typeface="MS PGothic" panose="020B0600070205080204" pitchFamily="34" charset="-128"/>
                </a:rPr>
                <a:t>X 3,300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761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922565-DD21-79A4-E960-7975A38F9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506" y="915212"/>
            <a:ext cx="4192988" cy="3313076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AF3188-7B86-BF77-9571-9213FF6FB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</p:spPr>
        <p:txBody>
          <a:bodyPr/>
          <a:lstStyle/>
          <a:p>
            <a:pPr algn="ctr"/>
            <a:r>
              <a:rPr lang="en-US" dirty="0"/>
              <a:t>Benefits of Recycling</a:t>
            </a:r>
          </a:p>
        </p:txBody>
      </p:sp>
    </p:spTree>
    <p:extLst>
      <p:ext uri="{BB962C8B-B14F-4D97-AF65-F5344CB8AC3E}">
        <p14:creationId xmlns:p14="http://schemas.microsoft.com/office/powerpoint/2010/main" val="3834906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AEEA04-21EA-4F2E-A515-D2E13B94A0AC}"/>
              </a:ext>
            </a:extLst>
          </p:cNvPr>
          <p:cNvSpPr txBox="1"/>
          <p:nvPr/>
        </p:nvSpPr>
        <p:spPr>
          <a:xfrm>
            <a:off x="623298" y="112023"/>
            <a:ext cx="76361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103985"/>
                </a:solidFill>
              </a:rPr>
              <a:t>Where Does the Recycling Go?</a:t>
            </a:r>
          </a:p>
        </p:txBody>
      </p:sp>
      <p:pic>
        <p:nvPicPr>
          <p:cNvPr id="3" name="How A Recycling Center Works - ReCommunity[Full HD,1920x1080]">
            <a:hlinkClick r:id="" action="ppaction://media"/>
            <a:extLst>
              <a:ext uri="{FF2B5EF4-FFF2-40B4-BE49-F238E27FC236}">
                <a16:creationId xmlns:a16="http://schemas.microsoft.com/office/drawing/2014/main" id="{4C658319-426E-4B05-8FDF-8BCEDE2C9A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238" y="1531932"/>
            <a:ext cx="3697131" cy="2079636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7CF806D-421A-A870-84AA-1F6B6DA16FDE}"/>
                  </a:ext>
                </a:extLst>
              </p14:cNvPr>
              <p14:cNvContentPartPr/>
              <p14:nvPr/>
            </p14:nvContentPartPr>
            <p14:xfrm>
              <a:off x="1464750" y="4055670"/>
              <a:ext cx="270" cy="27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7CF806D-421A-A870-84AA-1F6B6DA16FD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57730" y="4048650"/>
                <a:ext cx="14310" cy="1431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F1CE299-79B1-28C7-C56C-AE3855BE2017}"/>
              </a:ext>
            </a:extLst>
          </p:cNvPr>
          <p:cNvSpPr txBox="1"/>
          <p:nvPr/>
        </p:nvSpPr>
        <p:spPr>
          <a:xfrm>
            <a:off x="3203837" y="666021"/>
            <a:ext cx="273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Watch one or both videos</a:t>
            </a:r>
          </a:p>
        </p:txBody>
      </p:sp>
      <p:pic>
        <p:nvPicPr>
          <p:cNvPr id="7" name="Online Media 6" title="Entire Recycling Process Explained">
            <a:hlinkClick r:id="" action="ppaction://media"/>
            <a:extLst>
              <a:ext uri="{FF2B5EF4-FFF2-40B4-BE49-F238E27FC236}">
                <a16:creationId xmlns:a16="http://schemas.microsoft.com/office/drawing/2014/main" id="{F3BADCD7-6F5A-95C9-4736-3278D80366F9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9"/>
          <a:stretch>
            <a:fillRect/>
          </a:stretch>
        </p:blipFill>
        <p:spPr>
          <a:xfrm>
            <a:off x="4738663" y="1531932"/>
            <a:ext cx="3697131" cy="2088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5F4523-4435-7B09-FD71-7DA6AAC8C1CB}"/>
              </a:ext>
            </a:extLst>
          </p:cNvPr>
          <p:cNvSpPr txBox="1"/>
          <p:nvPr/>
        </p:nvSpPr>
        <p:spPr>
          <a:xfrm>
            <a:off x="5198270" y="3715830"/>
            <a:ext cx="3061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Click </a:t>
            </a:r>
            <a:r>
              <a:rPr lang="en-US" dirty="0">
                <a:solidFill>
                  <a:srgbClr val="118DD6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dirty="0"/>
              <a:t> to view this video.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228327-D8DE-CED7-BD44-77AC8CD59F29}"/>
              </a:ext>
            </a:extLst>
          </p:cNvPr>
          <p:cNvSpPr txBox="1"/>
          <p:nvPr/>
        </p:nvSpPr>
        <p:spPr>
          <a:xfrm>
            <a:off x="1142911" y="3715830"/>
            <a:ext cx="28997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Click </a:t>
            </a:r>
            <a:r>
              <a:rPr lang="en-US" sz="1800" b="0" i="0" u="sng" strike="noStrike" dirty="0">
                <a:solidFill>
                  <a:srgbClr val="118DD6"/>
                </a:solidFill>
                <a:effectLst/>
                <a:latin typeface="Calibri" panose="020F050202020403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to view this video. 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61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375986-3E59-FDFC-F38C-AA3C16580312}"/>
              </a:ext>
            </a:extLst>
          </p:cNvPr>
          <p:cNvSpPr txBox="1"/>
          <p:nvPr/>
        </p:nvSpPr>
        <p:spPr>
          <a:xfrm>
            <a:off x="2166779" y="837470"/>
            <a:ext cx="481044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dirty="0">
                <a:solidFill>
                  <a:srgbClr val="002060"/>
                </a:solidFill>
              </a:rPr>
              <a:t>A successful school recycling program is the result of a team effort by administrators, teachers, custodial staff, &amp; students.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D21CD-E4F6-8FAF-1804-11F866854ED7}"/>
              </a:ext>
            </a:extLst>
          </p:cNvPr>
          <p:cNvSpPr txBox="1"/>
          <p:nvPr/>
        </p:nvSpPr>
        <p:spPr>
          <a:xfrm>
            <a:off x="795867" y="173742"/>
            <a:ext cx="7552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43685"/>
                </a:solidFill>
                <a:latin typeface="+mj-lt"/>
              </a:rPr>
              <a:t>Be a School Recycling Champion</a:t>
            </a:r>
          </a:p>
        </p:txBody>
      </p:sp>
      <p:sp>
        <p:nvSpPr>
          <p:cNvPr id="2" name="AutoShape 2" descr="Businessman with laptop computer — Stock Photo, Image">
            <a:extLst>
              <a:ext uri="{FF2B5EF4-FFF2-40B4-BE49-F238E27FC236}">
                <a16:creationId xmlns:a16="http://schemas.microsoft.com/office/drawing/2014/main" id="{90CBDEED-063A-3190-3878-09C123FE38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A child holding a trophy&#10;&#10;Description automatically generated">
            <a:extLst>
              <a:ext uri="{FF2B5EF4-FFF2-40B4-BE49-F238E27FC236}">
                <a16:creationId xmlns:a16="http://schemas.microsoft.com/office/drawing/2014/main" id="{02190608-DB64-E98B-FE8E-4162643C3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494" y="1606911"/>
            <a:ext cx="3810212" cy="2540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E16C71-3AD0-4715-908B-F8246BEDDEC8}"/>
              </a:ext>
            </a:extLst>
          </p:cNvPr>
          <p:cNvSpPr txBox="1"/>
          <p:nvPr/>
        </p:nvSpPr>
        <p:spPr>
          <a:xfrm>
            <a:off x="2417889" y="4188119"/>
            <a:ext cx="40034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Please visit our </a:t>
            </a:r>
            <a:r>
              <a:rPr lang="en-US" sz="1100" dirty="0">
                <a:hlinkClick r:id="rId4"/>
              </a:rPr>
              <a:t>School Recycling Champion Funding &amp; Recognition </a:t>
            </a:r>
            <a:endParaRPr lang="en-US" sz="1100" dirty="0"/>
          </a:p>
          <a:p>
            <a:pPr algn="ctr"/>
            <a:r>
              <a:rPr lang="en-US" sz="1100" dirty="0"/>
              <a:t>webpage for more details. </a:t>
            </a:r>
          </a:p>
        </p:txBody>
      </p:sp>
    </p:spTree>
    <p:extLst>
      <p:ext uri="{BB962C8B-B14F-4D97-AF65-F5344CB8AC3E}">
        <p14:creationId xmlns:p14="http://schemas.microsoft.com/office/powerpoint/2010/main" val="385952083"/>
      </p:ext>
    </p:extLst>
  </p:cSld>
  <p:clrMapOvr>
    <a:masterClrMapping/>
  </p:clrMapOvr>
</p:sld>
</file>

<file path=ppt/theme/theme1.xml><?xml version="1.0" encoding="utf-8"?>
<a:theme xmlns:a="http://schemas.openxmlformats.org/drawingml/2006/main" name="022774_SWACO_Additional_Templates_16-9_v2-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13bf768-148d-4c9b-9769-4721b56d05fd" xsi:nil="true"/>
    <lcf76f155ced4ddcb4097134ff3c332f xmlns="7344b210-1a01-4003-b0fa-3de9ebc1d298">
      <Terms xmlns="http://schemas.microsoft.com/office/infopath/2007/PartnerControls"/>
    </lcf76f155ced4ddcb4097134ff3c332f>
    <m2b78b0a04544a219d5e5b010258a16a xmlns="7344b210-1a01-4003-b0fa-3de9ebc1d298">
      <Terms xmlns="http://schemas.microsoft.com/office/infopath/2007/PartnerControls"/>
    </m2b78b0a04544a219d5e5b010258a16a>
    <led51017e3194e8ea1ed6ae2686d8f80 xmlns="7344b210-1a01-4003-b0fa-3de9ebc1d298">
      <Terms xmlns="http://schemas.microsoft.com/office/infopath/2007/PartnerControls"/>
    </led51017e3194e8ea1ed6ae2686d8f80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82D77321D42E40AAD7B9A5E2D1E2C7" ma:contentTypeVersion="22" ma:contentTypeDescription="Create a new document." ma:contentTypeScope="" ma:versionID="0f2b41be051cf70d750b295b1a75f5c0">
  <xsd:schema xmlns:xsd="http://www.w3.org/2001/XMLSchema" xmlns:xs="http://www.w3.org/2001/XMLSchema" xmlns:p="http://schemas.microsoft.com/office/2006/metadata/properties" xmlns:ns2="7344b210-1a01-4003-b0fa-3de9ebc1d298" xmlns:ns3="613bf768-148d-4c9b-9769-4721b56d05fd" xmlns:ns4="4a822cae-b346-45a2-a5ef-bf0405b34c25" targetNamespace="http://schemas.microsoft.com/office/2006/metadata/properties" ma:root="true" ma:fieldsID="34ad2bc3d33c886214627c1d64d42661" ns2:_="" ns3:_="" ns4:_="">
    <xsd:import namespace="7344b210-1a01-4003-b0fa-3de9ebc1d298"/>
    <xsd:import namespace="613bf768-148d-4c9b-9769-4721b56d05fd"/>
    <xsd:import namespace="4a822cae-b346-45a2-a5ef-bf0405b34c25"/>
    <xsd:element name="properties">
      <xsd:complexType>
        <xsd:sequence>
          <xsd:element name="documentManagement">
            <xsd:complexType>
              <xsd:all>
                <xsd:element ref="ns2:led51017e3194e8ea1ed6ae2686d8f80" minOccurs="0"/>
                <xsd:element ref="ns3:TaxCatchAll" minOccurs="0"/>
                <xsd:element ref="ns2:m2b78b0a04544a219d5e5b010258a16a" minOccurs="0"/>
                <xsd:element ref="ns2:MediaServiceMetadata" minOccurs="0"/>
                <xsd:element ref="ns2:MediaServiceFastMetadata" minOccurs="0"/>
                <xsd:element ref="ns4:SharedWithUsers" minOccurs="0"/>
                <xsd:element ref="ns4:SharedWithDetail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44b210-1a01-4003-b0fa-3de9ebc1d298" elementFormDefault="qualified">
    <xsd:import namespace="http://schemas.microsoft.com/office/2006/documentManagement/types"/>
    <xsd:import namespace="http://schemas.microsoft.com/office/infopath/2007/PartnerControls"/>
    <xsd:element name="led51017e3194e8ea1ed6ae2686d8f80" ma:index="9" nillable="true" ma:taxonomy="true" ma:internalName="led51017e3194e8ea1ed6ae2686d8f80" ma:taxonomyFieldName="Initiative" ma:displayName="Initiative" ma:default="" ma:fieldId="{5ed51017-e319-4e8e-a1ed-6ae2686d8f80}" ma:sspId="89b664f5-d490-4bf4-b541-e9ffae6b7897" ma:termSetId="047002bc-1d77-4c12-aaae-0e1f810d7bb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2b78b0a04544a219d5e5b010258a16a" ma:index="12" nillable="true" ma:taxonomy="true" ma:internalName="m2b78b0a04544a219d5e5b010258a16a" ma:taxonomyFieldName="Item" ma:displayName="Item" ma:default="" ma:fieldId="{62b78b0a-0454-4a21-9d5e-5b010258a16a}" ma:sspId="89b664f5-d490-4bf4-b541-e9ffae6b7897" ma:termSetId="09ecf15e-bae1-43f3-8397-afa115fecad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7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89b664f5-d490-4bf4-b541-e9ffae6b78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3bf768-148d-4c9b-9769-4721b56d05fd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description="" ma:hidden="true" ma:list="{15a3170c-7f47-464d-8dcc-bc258b905085}" ma:internalName="TaxCatchAll" ma:showField="CatchAllData" ma:web="613bf768-148d-4c9b-9769-4721b56d05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822cae-b346-45a2-a5ef-bf0405b34c2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4103D5-961D-4A71-BFB4-92307A992C96}">
  <ds:schemaRefs>
    <ds:schemaRef ds:uri="4a822cae-b346-45a2-a5ef-bf0405b34c25"/>
    <ds:schemaRef ds:uri="http://purl.org/dc/dcmitype/"/>
    <ds:schemaRef ds:uri="http://www.w3.org/XML/1998/namespace"/>
    <ds:schemaRef ds:uri="http://purl.org/dc/terms/"/>
    <ds:schemaRef ds:uri="7344b210-1a01-4003-b0fa-3de9ebc1d298"/>
    <ds:schemaRef ds:uri="http://purl.org/dc/elements/1.1/"/>
    <ds:schemaRef ds:uri="http://schemas.microsoft.com/office/2006/documentManagement/types"/>
    <ds:schemaRef ds:uri="613bf768-148d-4c9b-9769-4721b56d05fd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57C1F19-E021-4EFA-A3B3-D5B39BEDB7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89753C-2D1D-40F6-A876-FE66CC7164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44b210-1a01-4003-b0fa-3de9ebc1d298"/>
    <ds:schemaRef ds:uri="613bf768-148d-4c9b-9769-4721b56d05fd"/>
    <ds:schemaRef ds:uri="4a822cae-b346-45a2-a5ef-bf0405b34c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022774_SWACO_Additional_Templates_16-9_v2-0.potx</Template>
  <TotalTime>16897</TotalTime>
  <Words>562</Words>
  <Application>Microsoft Office PowerPoint</Application>
  <PresentationFormat>On-screen Show (16:9)</PresentationFormat>
  <Paragraphs>74</Paragraphs>
  <Slides>15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022774_SWACO_Additional_Templates_16-9_v2-0</vt:lpstr>
      <vt:lpstr>PowerPoint Presentation</vt:lpstr>
      <vt:lpstr>PowerPoint Presentation</vt:lpstr>
      <vt:lpstr>The Top        Materials Thrown Away in Ohio </vt:lpstr>
      <vt:lpstr>PowerPoint Presentation</vt:lpstr>
      <vt:lpstr>Where does the trash go? </vt:lpstr>
      <vt:lpstr>How Much Trash Comes to the Landfill Daily?</vt:lpstr>
      <vt:lpstr>Benefits of Recycling</vt:lpstr>
      <vt:lpstr>PowerPoint Presentation</vt:lpstr>
      <vt:lpstr>PowerPoint Presentation</vt:lpstr>
      <vt:lpstr>Best Practices</vt:lpstr>
      <vt:lpstr>Items Typically Accepted for Recycling</vt:lpstr>
      <vt:lpstr>We have a variety of signage you can use.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Dengel</dc:creator>
  <cp:lastModifiedBy>Danna Lotz</cp:lastModifiedBy>
  <cp:revision>39</cp:revision>
  <cp:lastPrinted>2024-09-11T16:24:01Z</cp:lastPrinted>
  <dcterms:created xsi:type="dcterms:W3CDTF">2016-12-13T16:21:15Z</dcterms:created>
  <dcterms:modified xsi:type="dcterms:W3CDTF">2025-01-14T18:42:02Z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0x010100A7C9005DC3E46C4C81B3F1C92B55E32E</vt:lpwstr>
  </property>
  <property fmtid="{D5CDD505-2E9C-101B-9397-08002B2CF9AE}" pid="3" name="MediaServiceImageTags">
    <vt:lpwstr/>
  </property>
  <property fmtid="{D5CDD505-2E9C-101B-9397-08002B2CF9AE}" pid="4" name="Item">
    <vt:lpwstr/>
  </property>
  <property fmtid="{D5CDD505-2E9C-101B-9397-08002B2CF9AE}" pid="5" name="Initiative">
    <vt:lpwstr/>
  </property>
</Properties>
</file>