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sldIdLst>
    <p:sldId id="468" r:id="rId5"/>
    <p:sldId id="616" r:id="rId6"/>
    <p:sldId id="617" r:id="rId7"/>
    <p:sldId id="622" r:id="rId8"/>
    <p:sldId id="620" r:id="rId9"/>
    <p:sldId id="618" r:id="rId10"/>
    <p:sldId id="619" r:id="rId11"/>
    <p:sldId id="621" r:id="rId12"/>
    <p:sldId id="605" r:id="rId13"/>
    <p:sldId id="606" r:id="rId14"/>
    <p:sldId id="561" r:id="rId15"/>
    <p:sldId id="607" r:id="rId16"/>
    <p:sldId id="608" r:id="rId17"/>
    <p:sldId id="611" r:id="rId18"/>
    <p:sldId id="624" r:id="rId19"/>
    <p:sldId id="610" r:id="rId20"/>
    <p:sldId id="614" r:id="rId21"/>
    <p:sldId id="615" r:id="rId22"/>
    <p:sldId id="304" r:id="rId23"/>
    <p:sldId id="625" r:id="rId24"/>
  </p:sldIdLst>
  <p:sldSz cx="9144000" cy="5143500" type="screen16x9"/>
  <p:notesSz cx="9144000" cy="69802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2089292-48EE-EC45-B1E3-CEB1BFCEEF2B}">
          <p14:sldIdLst>
            <p14:sldId id="468"/>
            <p14:sldId id="616"/>
            <p14:sldId id="617"/>
            <p14:sldId id="622"/>
            <p14:sldId id="620"/>
            <p14:sldId id="618"/>
            <p14:sldId id="619"/>
            <p14:sldId id="621"/>
            <p14:sldId id="605"/>
            <p14:sldId id="606"/>
            <p14:sldId id="561"/>
            <p14:sldId id="607"/>
            <p14:sldId id="608"/>
            <p14:sldId id="611"/>
            <p14:sldId id="624"/>
            <p14:sldId id="610"/>
            <p14:sldId id="614"/>
            <p14:sldId id="615"/>
            <p14:sldId id="304"/>
            <p14:sldId id="625"/>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78B9CE9-DA0C-566D-0B81-4F808ADAF7A1}" name="Kristi Higginbotham" initials="KH" userId="S::kristi.higginbotham@swaco.org::c199fd97-5c68-42c5-9221-e056b0f277c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685"/>
    <a:srgbClr val="118DD6"/>
    <a:srgbClr val="8CE365"/>
    <a:srgbClr val="57E5FF"/>
    <a:srgbClr val="35BD6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D20304-2D61-09B8-1037-658BED8DE885}" v="1" dt="2025-11-18T20:29:42.3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5" autoAdjust="0"/>
    <p:restoredTop sz="86893" autoAdjust="0"/>
  </p:normalViewPr>
  <p:slideViewPr>
    <p:cSldViewPr snapToGrid="0" snapToObjects="1">
      <p:cViewPr varScale="1">
        <p:scale>
          <a:sx n="135" d="100"/>
          <a:sy n="135" d="100"/>
        </p:scale>
        <p:origin x="264" y="6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ink/ink1.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72.86527" units="1/cm"/>
          <inkml:channelProperty channel="Y" name="resolution" value="36.48649" units="1/cm"/>
          <inkml:channelProperty channel="T" name="resolution" value="1" units="1/dev"/>
        </inkml:channelProperties>
      </inkml:inkSource>
      <inkml:timestamp xml:id="ts0" timeString="2022-10-11T15:51:37.164"/>
    </inkml:context>
    <inkml:brush xml:id="br0">
      <inkml:brushProperty name="width" value="0.05292" units="cm"/>
      <inkml:brushProperty name="height" value="0.05292" units="cm"/>
      <inkml:brushProperty name="color" value="#FF0000"/>
    </inkml:brush>
  </inkml:definitions>
  <inkml:trace contextRef="#ctx0" brushRef="#br0">5425 15021 0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5022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1"/>
            <a:ext cx="3962400" cy="350224"/>
          </a:xfrm>
          <a:prstGeom prst="rect">
            <a:avLst/>
          </a:prstGeom>
        </p:spPr>
        <p:txBody>
          <a:bodyPr vert="horz" lIns="91440" tIns="45720" rIns="91440" bIns="45720" rtlCol="0"/>
          <a:lstStyle>
            <a:lvl1pPr algn="r">
              <a:defRPr sz="1200"/>
            </a:lvl1pPr>
          </a:lstStyle>
          <a:p>
            <a:fld id="{2BB5FB96-0401-4584-8062-44D326AFF2D1}" type="datetimeFigureOut">
              <a:rPr lang="en-US" smtClean="0"/>
              <a:t>11/18/2025</a:t>
            </a:fld>
            <a:endParaRPr lang="en-US"/>
          </a:p>
        </p:txBody>
      </p:sp>
      <p:sp>
        <p:nvSpPr>
          <p:cNvPr id="4" name="Slide Image Placeholder 3"/>
          <p:cNvSpPr>
            <a:spLocks noGrp="1" noRot="1" noChangeAspect="1"/>
          </p:cNvSpPr>
          <p:nvPr>
            <p:ph type="sldImg" idx="2"/>
          </p:nvPr>
        </p:nvSpPr>
        <p:spPr>
          <a:xfrm>
            <a:off x="2478088" y="873125"/>
            <a:ext cx="4187825" cy="2355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59239"/>
            <a:ext cx="7315200" cy="274846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30015"/>
            <a:ext cx="3962400" cy="35022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630015"/>
            <a:ext cx="3962400" cy="350223"/>
          </a:xfrm>
          <a:prstGeom prst="rect">
            <a:avLst/>
          </a:prstGeom>
        </p:spPr>
        <p:txBody>
          <a:bodyPr vert="horz" lIns="91440" tIns="45720" rIns="91440" bIns="45720" rtlCol="0" anchor="b"/>
          <a:lstStyle>
            <a:lvl1pPr algn="r">
              <a:defRPr sz="1200"/>
            </a:lvl1pPr>
          </a:lstStyle>
          <a:p>
            <a:fld id="{D4F3FF19-B6E2-41C6-8D8F-6281836073FF}" type="slidenum">
              <a:rPr lang="en-US" smtClean="0"/>
              <a:t>‹#›</a:t>
            </a:fld>
            <a:endParaRPr lang="en-US"/>
          </a:p>
        </p:txBody>
      </p:sp>
    </p:spTree>
    <p:extLst>
      <p:ext uri="{BB962C8B-B14F-4D97-AF65-F5344CB8AC3E}">
        <p14:creationId xmlns:p14="http://schemas.microsoft.com/office/powerpoint/2010/main" val="1802518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UW58rpj0PRw"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 are on slides 19 and 20</a:t>
            </a:r>
          </a:p>
        </p:txBody>
      </p:sp>
      <p:sp>
        <p:nvSpPr>
          <p:cNvPr id="4" name="Slide Number Placeholder 3"/>
          <p:cNvSpPr>
            <a:spLocks noGrp="1"/>
          </p:cNvSpPr>
          <p:nvPr>
            <p:ph type="sldNum" sz="quarter" idx="5"/>
          </p:nvPr>
        </p:nvSpPr>
        <p:spPr/>
        <p:txBody>
          <a:bodyPr/>
          <a:lstStyle/>
          <a:p>
            <a:fld id="{D4F3FF19-B6E2-41C6-8D8F-6281836073FF}" type="slidenum">
              <a:rPr lang="en-US" smtClean="0"/>
              <a:t>1</a:t>
            </a:fld>
            <a:endParaRPr lang="en-US"/>
          </a:p>
        </p:txBody>
      </p:sp>
    </p:spTree>
    <p:extLst>
      <p:ext uri="{BB962C8B-B14F-4D97-AF65-F5344CB8AC3E}">
        <p14:creationId xmlns:p14="http://schemas.microsoft.com/office/powerpoint/2010/main" val="14531413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Imagine 1,000 elephants marching into the landfill every day. That’s how much trash is dumped each day in just OUR landfill in Franklin County. Imagine how much more is dumped in other landfills in Ohio daily.  The total is 10,000,000 pounds a day.</a:t>
            </a:r>
          </a:p>
          <a:p>
            <a:r>
              <a:rPr lang="en-US" baseline="0" dirty="0"/>
              <a:t> </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0DD514-94D2-49F7-9353-28FF4B70B7D1}" type="slidenum">
              <a:rPr kumimoji="0" lang="en-US" sz="24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990405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ighlight>
                  <a:srgbClr val="FFFF00"/>
                </a:highlight>
              </a:rPr>
              <a:t>Here is a chart that shows us the types of materials that are being thrown away at our landfill. What do you notice? Take a few minutes to discuss this chart with your class.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ighlight>
                  <a:srgbClr val="FFFF00"/>
                </a:highlight>
              </a:rPr>
              <a:t>76% (more than half) of the items that come to the landfill in Franklin County, COULD be recycled. That’s 3 out of every 4 materials could be recycled. Only 24% or 1 out of 4 materials is what we consider to be truly trash (cannot be recycled). </a:t>
            </a:r>
          </a:p>
          <a:p>
            <a:r>
              <a:rPr lang="en-US" dirty="0">
                <a:highlight>
                  <a:srgbClr val="FFFF00"/>
                </a:highlight>
              </a:rPr>
              <a:t>You may even be surprised to see that food waste and cardboard are the top two contributors by percentage.  Food waste makes up about 15% and cardboard is 10% of the total waste stream.  WE have an amazing opportunity to increase recovery of these materials through increased access and education. </a:t>
            </a:r>
          </a:p>
        </p:txBody>
      </p:sp>
      <p:sp>
        <p:nvSpPr>
          <p:cNvPr id="4" name="Slide Number Placeholder 3"/>
          <p:cNvSpPr>
            <a:spLocks noGrp="1"/>
          </p:cNvSpPr>
          <p:nvPr>
            <p:ph type="sldNum" sz="quarter" idx="10"/>
          </p:nvPr>
        </p:nvSpPr>
        <p:spPr/>
        <p:txBody>
          <a:bodyPr/>
          <a:lstStyle/>
          <a:p>
            <a:fld id="{82123798-033E-4555-B110-43D1D7E0E81E}" type="slidenum">
              <a:rPr lang="en-US" smtClean="0"/>
              <a:t>11</a:t>
            </a:fld>
            <a:endParaRPr lang="en-US"/>
          </a:p>
        </p:txBody>
      </p:sp>
    </p:spTree>
    <p:extLst>
      <p:ext uri="{BB962C8B-B14F-4D97-AF65-F5344CB8AC3E}">
        <p14:creationId xmlns:p14="http://schemas.microsoft.com/office/powerpoint/2010/main" val="2603732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why it is so important to reduce, reuse, and recycle. There are many other benefits to recycling other than just keeping our landfill from filling up too quickly. </a:t>
            </a:r>
          </a:p>
        </p:txBody>
      </p:sp>
      <p:sp>
        <p:nvSpPr>
          <p:cNvPr id="4" name="Slide Number Placeholder 3"/>
          <p:cNvSpPr>
            <a:spLocks noGrp="1"/>
          </p:cNvSpPr>
          <p:nvPr>
            <p:ph type="sldNum" sz="quarter" idx="5"/>
          </p:nvPr>
        </p:nvSpPr>
        <p:spPr/>
        <p:txBody>
          <a:bodyPr/>
          <a:lstStyle/>
          <a:p>
            <a:fld id="{D4F3FF19-B6E2-41C6-8D8F-6281836073FF}" type="slidenum">
              <a:rPr lang="en-US" smtClean="0"/>
              <a:t>12</a:t>
            </a:fld>
            <a:endParaRPr lang="en-US"/>
          </a:p>
        </p:txBody>
      </p:sp>
    </p:spTree>
    <p:extLst>
      <p:ext uri="{BB962C8B-B14F-4D97-AF65-F5344CB8AC3E}">
        <p14:creationId xmlns:p14="http://schemas.microsoft.com/office/powerpoint/2010/main" val="1881184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3625" y="531813"/>
            <a:ext cx="4737100" cy="266541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alibri" panose="020F0502020204030204" pitchFamily="34" charset="0"/>
              </a:rPr>
              <a:t>Let’s watch a short video to find out what happens after recyclables are picked up and hauled away. Click </a:t>
            </a:r>
            <a:r>
              <a:rPr lang="en-US" sz="1200" b="0" i="0" u="sng" strike="noStrike" dirty="0">
                <a:solidFill>
                  <a:srgbClr val="0000FF"/>
                </a:solidFill>
                <a:effectLst/>
                <a:latin typeface="Calibri" panose="020F0502020204030204" pitchFamily="34" charset="0"/>
                <a:hlinkClick r:id="rId3"/>
              </a:rPr>
              <a:t>here</a:t>
            </a:r>
            <a:r>
              <a:rPr lang="en-US" sz="1200" b="0" i="0" u="none" strike="noStrike" dirty="0">
                <a:solidFill>
                  <a:srgbClr val="000000"/>
                </a:solidFill>
                <a:effectLst/>
                <a:latin typeface="Calibri" panose="020F0502020204030204" pitchFamily="34" charset="0"/>
              </a:rPr>
              <a:t> if the video doesn’t work. </a:t>
            </a:r>
            <a:endParaRPr lang="en-US" dirty="0"/>
          </a:p>
          <a:p>
            <a:endParaRPr lang="en-US" b="1" dirty="0"/>
          </a:p>
        </p:txBody>
      </p:sp>
      <p:sp>
        <p:nvSpPr>
          <p:cNvPr id="4" name="Footer Placeholder 3"/>
          <p:cNvSpPr>
            <a:spLocks noGrp="1"/>
          </p:cNvSpPr>
          <p:nvPr>
            <p:ph type="ftr" sz="quarter" idx="10"/>
          </p:nvPr>
        </p:nvSpPr>
        <p:spPr/>
        <p:txBody>
          <a:bodyPr/>
          <a:lstStyle/>
          <a:p>
            <a:r>
              <a:rPr lang="en-US"/>
              <a:t>Landfill Presentation Dec 2012 FINAL</a:t>
            </a:r>
          </a:p>
        </p:txBody>
      </p:sp>
      <p:sp>
        <p:nvSpPr>
          <p:cNvPr id="5" name="Slide Number Placeholder 4"/>
          <p:cNvSpPr>
            <a:spLocks noGrp="1"/>
          </p:cNvSpPr>
          <p:nvPr>
            <p:ph type="sldNum" sz="quarter" idx="11"/>
          </p:nvPr>
        </p:nvSpPr>
        <p:spPr/>
        <p:txBody>
          <a:bodyPr/>
          <a:lstStyle/>
          <a:p>
            <a:fld id="{E263A9A3-05D7-412F-9804-6E9BD08FFE74}" type="slidenum">
              <a:rPr lang="en-US" smtClean="0"/>
              <a:pPr/>
              <a:t>13</a:t>
            </a:fld>
            <a:endParaRPr lang="en-US"/>
          </a:p>
        </p:txBody>
      </p:sp>
    </p:spTree>
    <p:extLst>
      <p:ext uri="{BB962C8B-B14F-4D97-AF65-F5344CB8AC3E}">
        <p14:creationId xmlns:p14="http://schemas.microsoft.com/office/powerpoint/2010/main" val="3305047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Call on students to call out or circle items that can be recycled at school.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Answers: Paper, cardboard, tubs, cups, cartons (made from paper, plastic or aluminum), cans. Greasy pizza boxes are accepted now!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Grass clippings and twigs can be composted or put in yard waste collection.  Food scraps can be composted or thrown in the trash if composting at school is not available. Plastic bags should be collected and taken back to the store. Plastic silverware goes in the trash. Certain types are compostable. Paper towels are trash or compostable.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Answers on next slide. </a:t>
            </a:r>
          </a:p>
        </p:txBody>
      </p:sp>
      <p:sp>
        <p:nvSpPr>
          <p:cNvPr id="4" name="Slide Number Placeholder 3"/>
          <p:cNvSpPr>
            <a:spLocks noGrp="1"/>
          </p:cNvSpPr>
          <p:nvPr>
            <p:ph type="sldNum" sz="quarter" idx="10"/>
          </p:nvPr>
        </p:nvSpPr>
        <p:spPr/>
        <p:txBody>
          <a:bodyPr/>
          <a:lstStyle/>
          <a:p>
            <a:fld id="{82123798-033E-4555-B110-43D1D7E0E81E}" type="slidenum">
              <a:rPr lang="en-US" smtClean="0"/>
              <a:t>14</a:t>
            </a:fld>
            <a:endParaRPr lang="en-US"/>
          </a:p>
        </p:txBody>
      </p:sp>
    </p:spTree>
    <p:extLst>
      <p:ext uri="{BB962C8B-B14F-4D97-AF65-F5344CB8AC3E}">
        <p14:creationId xmlns:p14="http://schemas.microsoft.com/office/powerpoint/2010/main" val="3631859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8BB96-33CE-B900-1958-AC0F4C08E9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4DCA70-633F-8D12-EA74-D615715DB5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A6F00E-7AB3-320E-0EA1-BD41F84DDA8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Answers: Paper, cardboard, tubs, cups, cartons (made from paper, plastic or aluminum), cans. Greasy pizza boxes are accepted now!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Grass clippings and twigs can be composted or put in yard waste collection.  Food scraps can be composted or thrown in the trash if composting at school is not available. Plastic bags should be collected and taken back to the store. Plastic silverware goes in the trash. Certain types are compostable. Paper towels are trash or compostable.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D09920EC-2CDE-9AD7-10CB-B450A5F75E92}"/>
              </a:ext>
            </a:extLst>
          </p:cNvPr>
          <p:cNvSpPr>
            <a:spLocks noGrp="1"/>
          </p:cNvSpPr>
          <p:nvPr>
            <p:ph type="sldNum" sz="quarter" idx="10"/>
          </p:nvPr>
        </p:nvSpPr>
        <p:spPr/>
        <p:txBody>
          <a:bodyPr/>
          <a:lstStyle/>
          <a:p>
            <a:fld id="{82123798-033E-4555-B110-43D1D7E0E81E}" type="slidenum">
              <a:rPr lang="en-US" smtClean="0"/>
              <a:t>15</a:t>
            </a:fld>
            <a:endParaRPr lang="en-US"/>
          </a:p>
        </p:txBody>
      </p:sp>
    </p:spTree>
    <p:extLst>
      <p:ext uri="{BB962C8B-B14F-4D97-AF65-F5344CB8AC3E}">
        <p14:creationId xmlns:p14="http://schemas.microsoft.com/office/powerpoint/2010/main" val="3415951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these questions. Gather background knowledge. </a:t>
            </a:r>
          </a:p>
        </p:txBody>
      </p:sp>
      <p:sp>
        <p:nvSpPr>
          <p:cNvPr id="4" name="Slide Number Placeholder 3"/>
          <p:cNvSpPr>
            <a:spLocks noGrp="1"/>
          </p:cNvSpPr>
          <p:nvPr>
            <p:ph type="sldNum" sz="quarter" idx="5"/>
          </p:nvPr>
        </p:nvSpPr>
        <p:spPr/>
        <p:txBody>
          <a:bodyPr/>
          <a:lstStyle/>
          <a:p>
            <a:fld id="{D4F3FF19-B6E2-41C6-8D8F-6281836073FF}" type="slidenum">
              <a:rPr lang="en-US" smtClean="0"/>
              <a:t>2</a:t>
            </a:fld>
            <a:endParaRPr lang="en-US"/>
          </a:p>
        </p:txBody>
      </p:sp>
    </p:spTree>
    <p:extLst>
      <p:ext uri="{BB962C8B-B14F-4D97-AF65-F5344CB8AC3E}">
        <p14:creationId xmlns:p14="http://schemas.microsoft.com/office/powerpoint/2010/main" val="3279862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recycle plastic bottles and containers, they can be shredded into plastic pellets and turned back into a new plastic bottle. </a:t>
            </a:r>
          </a:p>
        </p:txBody>
      </p:sp>
      <p:sp>
        <p:nvSpPr>
          <p:cNvPr id="4" name="Slide Number Placeholder 3"/>
          <p:cNvSpPr>
            <a:spLocks noGrp="1"/>
          </p:cNvSpPr>
          <p:nvPr>
            <p:ph type="sldNum" sz="quarter" idx="5"/>
          </p:nvPr>
        </p:nvSpPr>
        <p:spPr/>
        <p:txBody>
          <a:bodyPr/>
          <a:lstStyle/>
          <a:p>
            <a:fld id="{D4F3FF19-B6E2-41C6-8D8F-6281836073FF}" type="slidenum">
              <a:rPr lang="en-US" smtClean="0"/>
              <a:t>3</a:t>
            </a:fld>
            <a:endParaRPr lang="en-US"/>
          </a:p>
        </p:txBody>
      </p:sp>
    </p:spTree>
    <p:extLst>
      <p:ext uri="{BB962C8B-B14F-4D97-AF65-F5344CB8AC3E}">
        <p14:creationId xmlns:p14="http://schemas.microsoft.com/office/powerpoint/2010/main" val="1822188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students, “Where have your seen this symbol before?” Have students share out responses. (recycling bins, curbside bins, plastic bottles, cardboard boxes, Amazon packages, pop bottles, notebooks, food containers). </a:t>
            </a:r>
          </a:p>
          <a:p>
            <a:endParaRPr lang="en-US" dirty="0"/>
          </a:p>
        </p:txBody>
      </p:sp>
      <p:sp>
        <p:nvSpPr>
          <p:cNvPr id="4" name="Slide Number Placeholder 3"/>
          <p:cNvSpPr>
            <a:spLocks noGrp="1"/>
          </p:cNvSpPr>
          <p:nvPr>
            <p:ph type="sldNum" sz="quarter" idx="5"/>
          </p:nvPr>
        </p:nvSpPr>
        <p:spPr/>
        <p:txBody>
          <a:bodyPr/>
          <a:lstStyle/>
          <a:p>
            <a:fld id="{D4F3FF19-B6E2-41C6-8D8F-6281836073FF}" type="slidenum">
              <a:rPr lang="en-US" smtClean="0"/>
              <a:t>4</a:t>
            </a:fld>
            <a:endParaRPr lang="en-US"/>
          </a:p>
        </p:txBody>
      </p:sp>
    </p:spTree>
    <p:extLst>
      <p:ext uri="{BB962C8B-B14F-4D97-AF65-F5344CB8AC3E}">
        <p14:creationId xmlns:p14="http://schemas.microsoft.com/office/powerpoint/2010/main" val="3996945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 types of things can be recycled? See if they can name specific items or types of materials before revealing the answers. Note: what is accepted in YOUR school recycling depends on who picks it up and where they take it to. If the hauler takes it to RUMPKE, all of these items are accepted.</a:t>
            </a:r>
          </a:p>
        </p:txBody>
      </p:sp>
      <p:sp>
        <p:nvSpPr>
          <p:cNvPr id="4" name="Slide Number Placeholder 3"/>
          <p:cNvSpPr>
            <a:spLocks noGrp="1"/>
          </p:cNvSpPr>
          <p:nvPr>
            <p:ph type="sldNum" sz="quarter" idx="5"/>
          </p:nvPr>
        </p:nvSpPr>
        <p:spPr/>
        <p:txBody>
          <a:bodyPr/>
          <a:lstStyle/>
          <a:p>
            <a:fld id="{D4F3FF19-B6E2-41C6-8D8F-6281836073FF}" type="slidenum">
              <a:rPr lang="en-US" smtClean="0"/>
              <a:t>5</a:t>
            </a:fld>
            <a:endParaRPr lang="en-US"/>
          </a:p>
        </p:txBody>
      </p:sp>
    </p:spTree>
    <p:extLst>
      <p:ext uri="{BB962C8B-B14F-4D97-AF65-F5344CB8AC3E}">
        <p14:creationId xmlns:p14="http://schemas.microsoft.com/office/powerpoint/2010/main" val="281095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 are finished with your paper, what do you do with it? Have students share out (use it as scrap, recycle it, trash it…) Say: “Paper is recyclable, so hopefully you put it in the recycling bin at school or home. Where does it go after that?”</a:t>
            </a:r>
          </a:p>
        </p:txBody>
      </p:sp>
      <p:sp>
        <p:nvSpPr>
          <p:cNvPr id="4" name="Slide Number Placeholder 3"/>
          <p:cNvSpPr>
            <a:spLocks noGrp="1"/>
          </p:cNvSpPr>
          <p:nvPr>
            <p:ph type="sldNum" sz="quarter" idx="5"/>
          </p:nvPr>
        </p:nvSpPr>
        <p:spPr/>
        <p:txBody>
          <a:bodyPr/>
          <a:lstStyle/>
          <a:p>
            <a:fld id="{D4F3FF19-B6E2-41C6-8D8F-6281836073FF}" type="slidenum">
              <a:rPr lang="en-US" smtClean="0"/>
              <a:t>6</a:t>
            </a:fld>
            <a:endParaRPr lang="en-US"/>
          </a:p>
        </p:txBody>
      </p:sp>
    </p:spTree>
    <p:extLst>
      <p:ext uri="{BB962C8B-B14F-4D97-AF65-F5344CB8AC3E}">
        <p14:creationId xmlns:p14="http://schemas.microsoft.com/office/powerpoint/2010/main" val="1334243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taken outside to a recycling dumpster onsite 1. picked up by a recycling truck 2. taken to a MRF (pronounced </a:t>
            </a:r>
            <a:r>
              <a:rPr lang="en-US" dirty="0" err="1"/>
              <a:t>Merf</a:t>
            </a:r>
            <a:r>
              <a:rPr lang="en-US" dirty="0"/>
              <a:t> – Materials Recovery Facility). MRFs take the materials and use machines or people to sort them by their material types 3. the materials get bailed and sold to a recycling company 4. The paper gets sent to a paper mill where it is made into pulp then pressed back into paper  5. Finally, it can be made into special shapes, sizes, and colors of paper and sold  6. So students like you get to write more amazing stories, poems, solve math problems, plan out inventions, and more. </a:t>
            </a:r>
          </a:p>
        </p:txBody>
      </p:sp>
      <p:sp>
        <p:nvSpPr>
          <p:cNvPr id="4" name="Slide Number Placeholder 3"/>
          <p:cNvSpPr>
            <a:spLocks noGrp="1"/>
          </p:cNvSpPr>
          <p:nvPr>
            <p:ph type="sldNum" sz="quarter" idx="5"/>
          </p:nvPr>
        </p:nvSpPr>
        <p:spPr/>
        <p:txBody>
          <a:bodyPr/>
          <a:lstStyle/>
          <a:p>
            <a:fld id="{D4F3FF19-B6E2-41C6-8D8F-6281836073FF}" type="slidenum">
              <a:rPr lang="en-US" smtClean="0"/>
              <a:t>7</a:t>
            </a:fld>
            <a:endParaRPr lang="en-US"/>
          </a:p>
        </p:txBody>
      </p:sp>
    </p:spTree>
    <p:extLst>
      <p:ext uri="{BB962C8B-B14F-4D97-AF65-F5344CB8AC3E}">
        <p14:creationId xmlns:p14="http://schemas.microsoft.com/office/powerpoint/2010/main" val="371576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21A41-DCEE-F7AE-FAD8-9D3288D82C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C54371-7EB9-1231-3494-3FBF961F9B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3D62DD-45C0-F432-7ED8-EBCB975C5991}"/>
              </a:ext>
            </a:extLst>
          </p:cNvPr>
          <p:cNvSpPr>
            <a:spLocks noGrp="1"/>
          </p:cNvSpPr>
          <p:nvPr>
            <p:ph type="body" idx="1"/>
          </p:nvPr>
        </p:nvSpPr>
        <p:spPr/>
        <p:txBody>
          <a:bodyPr/>
          <a:lstStyle/>
          <a:p>
            <a:r>
              <a:rPr lang="en-US" dirty="0"/>
              <a:t>It goes to the landfill, where it cannot be reused or recycled….ever!!! </a:t>
            </a:r>
          </a:p>
        </p:txBody>
      </p:sp>
      <p:sp>
        <p:nvSpPr>
          <p:cNvPr id="4" name="Slide Number Placeholder 3">
            <a:extLst>
              <a:ext uri="{FF2B5EF4-FFF2-40B4-BE49-F238E27FC236}">
                <a16:creationId xmlns:a16="http://schemas.microsoft.com/office/drawing/2014/main" id="{437E2491-20EE-E3E1-09E1-0185CEC7049E}"/>
              </a:ext>
            </a:extLst>
          </p:cNvPr>
          <p:cNvSpPr>
            <a:spLocks noGrp="1"/>
          </p:cNvSpPr>
          <p:nvPr>
            <p:ph type="sldNum" sz="quarter" idx="5"/>
          </p:nvPr>
        </p:nvSpPr>
        <p:spPr/>
        <p:txBody>
          <a:bodyPr/>
          <a:lstStyle/>
          <a:p>
            <a:fld id="{D4F3FF19-B6E2-41C6-8D8F-6281836073FF}" type="slidenum">
              <a:rPr lang="en-US" smtClean="0"/>
              <a:t>8</a:t>
            </a:fld>
            <a:endParaRPr lang="en-US"/>
          </a:p>
        </p:txBody>
      </p:sp>
    </p:spTree>
    <p:extLst>
      <p:ext uri="{BB962C8B-B14F-4D97-AF65-F5344CB8AC3E}">
        <p14:creationId xmlns:p14="http://schemas.microsoft.com/office/powerpoint/2010/main" val="2331028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throw things away in your trash at home or school, it all comes to the Franklin County Sanitary Landfill in Grove City. It is owned and operated by SWACO (Solid Waste Authority of Central Ohio). The natural resources it took (trees) to make the paper is no longer able to be used. </a:t>
            </a:r>
          </a:p>
        </p:txBody>
      </p:sp>
      <p:sp>
        <p:nvSpPr>
          <p:cNvPr id="4" name="Slide Number Placeholder 3"/>
          <p:cNvSpPr>
            <a:spLocks noGrp="1"/>
          </p:cNvSpPr>
          <p:nvPr>
            <p:ph type="sldNum" sz="quarter" idx="5"/>
          </p:nvPr>
        </p:nvSpPr>
        <p:spPr/>
        <p:txBody>
          <a:bodyPr/>
          <a:lstStyle/>
          <a:p>
            <a:fld id="{D4F3FF19-B6E2-41C6-8D8F-6281836073FF}" type="slidenum">
              <a:rPr lang="en-US" smtClean="0"/>
              <a:t>9</a:t>
            </a:fld>
            <a:endParaRPr lang="en-US"/>
          </a:p>
        </p:txBody>
      </p:sp>
    </p:spTree>
    <p:extLst>
      <p:ext uri="{BB962C8B-B14F-4D97-AF65-F5344CB8AC3E}">
        <p14:creationId xmlns:p14="http://schemas.microsoft.com/office/powerpoint/2010/main" val="7135125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6498" t="17720" r="2132"/>
          <a:stretch/>
        </p:blipFill>
        <p:spPr>
          <a:xfrm>
            <a:off x="1" y="0"/>
            <a:ext cx="9144000" cy="5489568"/>
          </a:xfrm>
          <a:prstGeom prst="rect">
            <a:avLst/>
          </a:prstGeom>
        </p:spPr>
      </p:pic>
      <p:sp>
        <p:nvSpPr>
          <p:cNvPr id="2" name="Title 1"/>
          <p:cNvSpPr>
            <a:spLocks noGrp="1"/>
          </p:cNvSpPr>
          <p:nvPr>
            <p:ph type="title"/>
          </p:nvPr>
        </p:nvSpPr>
        <p:spPr>
          <a:xfrm>
            <a:off x="3443650" y="2769075"/>
            <a:ext cx="5575582" cy="457769"/>
          </a:xfrm>
        </p:spPr>
        <p:txBody>
          <a:bodyPr>
            <a:noAutofit/>
          </a:bodyPr>
          <a:lstStyle>
            <a:lvl1pPr algn="r">
              <a:defRPr sz="3200" b="1">
                <a:solidFill>
                  <a:schemeClr val="bg1"/>
                </a:solidFill>
              </a:defRPr>
            </a:lvl1pPr>
          </a:lstStyle>
          <a:p>
            <a:r>
              <a:rPr lang="en-US"/>
              <a:t>Click to edit Master title style</a:t>
            </a:r>
            <a:endParaRPr lang="en-US" dirty="0"/>
          </a:p>
        </p:txBody>
      </p:sp>
      <p:pic>
        <p:nvPicPr>
          <p:cNvPr id="3" name="Picture 2" descr="019199_PPT_Cover_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4104252"/>
            <a:ext cx="9141714" cy="1385316"/>
          </a:xfrm>
          <a:prstGeom prst="rect">
            <a:avLst/>
          </a:prstGeom>
        </p:spPr>
      </p:pic>
      <p:sp>
        <p:nvSpPr>
          <p:cNvPr id="6" name="Date Placeholder 2"/>
          <p:cNvSpPr>
            <a:spLocks noGrp="1"/>
          </p:cNvSpPr>
          <p:nvPr>
            <p:ph type="dt" sz="half" idx="10"/>
          </p:nvPr>
        </p:nvSpPr>
        <p:spPr>
          <a:xfrm>
            <a:off x="457200" y="4664988"/>
            <a:ext cx="2133600" cy="273844"/>
          </a:xfrm>
        </p:spPr>
        <p:txBody>
          <a:bodyPr/>
          <a:lstStyle/>
          <a:p>
            <a:fld id="{7457CDC7-403D-C840-815D-3FF93A1DD99B}" type="datetimeFigureOut">
              <a:rPr lang="en-US" smtClean="0"/>
              <a:t>11/18/2025</a:t>
            </a:fld>
            <a:endParaRPr lang="en-US" dirty="0"/>
          </a:p>
        </p:txBody>
      </p:sp>
    </p:spTree>
    <p:extLst>
      <p:ext uri="{BB962C8B-B14F-4D97-AF65-F5344CB8AC3E}">
        <p14:creationId xmlns:p14="http://schemas.microsoft.com/office/powerpoint/2010/main" val="2236745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57CDC7-403D-C840-815D-3FF93A1DD99B}" type="datetimeFigureOut">
              <a:rPr lang="en-US" smtClean="0"/>
              <a:t>11/18/2025</a:t>
            </a:fld>
            <a:endParaRPr lang="en-US" dirty="0"/>
          </a:p>
        </p:txBody>
      </p:sp>
      <p:sp>
        <p:nvSpPr>
          <p:cNvPr id="4" name="Slide Number Placeholder 3"/>
          <p:cNvSpPr>
            <a:spLocks noGrp="1"/>
          </p:cNvSpPr>
          <p:nvPr>
            <p:ph type="sldNum" sz="quarter" idx="12"/>
          </p:nvPr>
        </p:nvSpPr>
        <p:spPr/>
        <p:txBody>
          <a:bodyPr/>
          <a:lstStyle/>
          <a:p>
            <a:fld id="{2347F319-4B0A-CF42-9D30-EEC5B4953EA7}" type="slidenum">
              <a:rPr lang="en-US" smtClean="0"/>
              <a:t>‹#›</a:t>
            </a:fld>
            <a:endParaRPr lang="en-US"/>
          </a:p>
        </p:txBody>
      </p:sp>
    </p:spTree>
    <p:extLst>
      <p:ext uri="{BB962C8B-B14F-4D97-AF65-F5344CB8AC3E}">
        <p14:creationId xmlns:p14="http://schemas.microsoft.com/office/powerpoint/2010/main" val="4157021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380819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6"/>
            <a:ext cx="3008313" cy="293665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57CDC7-403D-C840-815D-3FF93A1DD99B}" type="datetimeFigureOut">
              <a:rPr lang="en-US" smtClean="0"/>
              <a:t>11/18/2025</a:t>
            </a:fld>
            <a:endParaRPr lang="en-US"/>
          </a:p>
        </p:txBody>
      </p:sp>
      <p:sp>
        <p:nvSpPr>
          <p:cNvPr id="7" name="Slide Number Placeholder 6"/>
          <p:cNvSpPr>
            <a:spLocks noGrp="1"/>
          </p:cNvSpPr>
          <p:nvPr>
            <p:ph type="sldNum" sz="quarter" idx="12"/>
          </p:nvPr>
        </p:nvSpPr>
        <p:spPr/>
        <p:txBody>
          <a:bodyPr/>
          <a:lstStyle/>
          <a:p>
            <a:fld id="{2347F319-4B0A-CF42-9D30-EEC5B4953EA7}" type="slidenum">
              <a:rPr lang="en-US" smtClean="0"/>
              <a:t>‹#›</a:t>
            </a:fld>
            <a:endParaRPr lang="en-US"/>
          </a:p>
        </p:txBody>
      </p:sp>
    </p:spTree>
    <p:extLst>
      <p:ext uri="{BB962C8B-B14F-4D97-AF65-F5344CB8AC3E}">
        <p14:creationId xmlns:p14="http://schemas.microsoft.com/office/powerpoint/2010/main" val="858284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287229"/>
            <a:ext cx="5486400" cy="425054"/>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459582"/>
            <a:ext cx="5486400" cy="28276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371228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57CDC7-403D-C840-815D-3FF93A1DD99B}" type="datetimeFigureOut">
              <a:rPr lang="en-US" smtClean="0"/>
              <a:t>11/18/2025</a:t>
            </a:fld>
            <a:endParaRPr lang="en-US"/>
          </a:p>
        </p:txBody>
      </p:sp>
      <p:sp>
        <p:nvSpPr>
          <p:cNvPr id="7" name="Slide Number Placeholder 6"/>
          <p:cNvSpPr>
            <a:spLocks noGrp="1"/>
          </p:cNvSpPr>
          <p:nvPr>
            <p:ph type="sldNum" sz="quarter" idx="12"/>
          </p:nvPr>
        </p:nvSpPr>
        <p:spPr/>
        <p:txBody>
          <a:bodyPr/>
          <a:lstStyle/>
          <a:p>
            <a:fld id="{2347F319-4B0A-CF42-9D30-EEC5B4953EA7}" type="slidenum">
              <a:rPr lang="en-US" smtClean="0"/>
              <a:t>‹#›</a:t>
            </a:fld>
            <a:endParaRPr lang="en-US"/>
          </a:p>
        </p:txBody>
      </p:sp>
    </p:spTree>
    <p:extLst>
      <p:ext uri="{BB962C8B-B14F-4D97-AF65-F5344CB8AC3E}">
        <p14:creationId xmlns:p14="http://schemas.microsoft.com/office/powerpoint/2010/main" val="17152892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57CDC7-403D-C840-815D-3FF93A1DD99B}" type="datetimeFigureOut">
              <a:rPr lang="en-US" smtClean="0"/>
              <a:t>11/18/2025</a:t>
            </a:fld>
            <a:endParaRPr lang="en-US"/>
          </a:p>
        </p:txBody>
      </p:sp>
      <p:sp>
        <p:nvSpPr>
          <p:cNvPr id="6" name="Slide Number Placeholder 5"/>
          <p:cNvSpPr>
            <a:spLocks noGrp="1"/>
          </p:cNvSpPr>
          <p:nvPr>
            <p:ph type="sldNum" sz="quarter" idx="12"/>
          </p:nvPr>
        </p:nvSpPr>
        <p:spPr/>
        <p:txBody>
          <a:bodyPr/>
          <a:lstStyle/>
          <a:p>
            <a:fld id="{2347F319-4B0A-CF42-9D30-EEC5B4953EA7}" type="slidenum">
              <a:rPr lang="en-US" smtClean="0"/>
              <a:t>‹#›</a:t>
            </a:fld>
            <a:endParaRPr lang="en-US"/>
          </a:p>
        </p:txBody>
      </p:sp>
    </p:spTree>
    <p:extLst>
      <p:ext uri="{BB962C8B-B14F-4D97-AF65-F5344CB8AC3E}">
        <p14:creationId xmlns:p14="http://schemas.microsoft.com/office/powerpoint/2010/main" val="6744620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57CDC7-403D-C840-815D-3FF93A1DD99B}" type="datetimeFigureOut">
              <a:rPr lang="en-US" smtClean="0"/>
              <a:t>11/18/2025</a:t>
            </a:fld>
            <a:endParaRPr lang="en-US"/>
          </a:p>
        </p:txBody>
      </p:sp>
      <p:sp>
        <p:nvSpPr>
          <p:cNvPr id="6" name="Slide Number Placeholder 5"/>
          <p:cNvSpPr>
            <a:spLocks noGrp="1"/>
          </p:cNvSpPr>
          <p:nvPr>
            <p:ph type="sldNum" sz="quarter" idx="12"/>
          </p:nvPr>
        </p:nvSpPr>
        <p:spPr/>
        <p:txBody>
          <a:bodyPr/>
          <a:lstStyle/>
          <a:p>
            <a:fld id="{2347F319-4B0A-CF42-9D30-EEC5B4953EA7}" type="slidenum">
              <a:rPr lang="en-US" smtClean="0"/>
              <a:t>‹#›</a:t>
            </a:fld>
            <a:endParaRPr lang="en-US"/>
          </a:p>
        </p:txBody>
      </p:sp>
    </p:spTree>
    <p:extLst>
      <p:ext uri="{BB962C8B-B14F-4D97-AF65-F5344CB8AC3E}">
        <p14:creationId xmlns:p14="http://schemas.microsoft.com/office/powerpoint/2010/main" val="2642385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Rectangle 1"/>
          <p:cNvSpPr/>
          <p:nvPr userDrawn="1"/>
        </p:nvSpPr>
        <p:spPr>
          <a:xfrm>
            <a:off x="0" y="4664988"/>
            <a:ext cx="9144000" cy="4785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457200" y="205979"/>
            <a:ext cx="8229600" cy="857250"/>
          </a:xfrm>
        </p:spPr>
        <p:txBody>
          <a:bodyPr/>
          <a:lstStyle/>
          <a:p>
            <a:r>
              <a:rPr lang="en-US"/>
              <a:t>Click to edit Master title style</a:t>
            </a:r>
          </a:p>
        </p:txBody>
      </p:sp>
      <p:sp>
        <p:nvSpPr>
          <p:cNvPr id="8" name="Date Placeholder 2"/>
          <p:cNvSpPr>
            <a:spLocks noGrp="1"/>
          </p:cNvSpPr>
          <p:nvPr>
            <p:ph type="dt" sz="half" idx="10"/>
          </p:nvPr>
        </p:nvSpPr>
        <p:spPr>
          <a:xfrm>
            <a:off x="457200" y="4664988"/>
            <a:ext cx="2133600" cy="273844"/>
          </a:xfrm>
        </p:spPr>
        <p:txBody>
          <a:bodyPr/>
          <a:lstStyle/>
          <a:p>
            <a:fld id="{7457CDC7-403D-C840-815D-3FF93A1DD99B}" type="datetimeFigureOut">
              <a:rPr lang="en-US" smtClean="0"/>
              <a:t>11/18/2025</a:t>
            </a:fld>
            <a:endParaRPr lang="en-US" dirty="0"/>
          </a:p>
        </p:txBody>
      </p:sp>
      <p:sp>
        <p:nvSpPr>
          <p:cNvPr id="6" name="Rectangle 5"/>
          <p:cNvSpPr/>
          <p:nvPr userDrawn="1"/>
        </p:nvSpPr>
        <p:spPr>
          <a:xfrm>
            <a:off x="8126026" y="4460319"/>
            <a:ext cx="1017974" cy="4785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SWACO_PageBreak_Blue_vFIN.png"/>
          <p:cNvPicPr>
            <a:picLocks noChangeAspect="1"/>
          </p:cNvPicPr>
          <p:nvPr userDrawn="1"/>
        </p:nvPicPr>
        <p:blipFill rotWithShape="1">
          <a:blip r:embed="rId2">
            <a:extLst>
              <a:ext uri="{28A0092B-C50C-407E-A947-70E740481C1C}">
                <a14:useLocalDpi xmlns:a14="http://schemas.microsoft.com/office/drawing/2010/main" val="0"/>
              </a:ext>
            </a:extLst>
          </a:blip>
          <a:srcRect l="95486" r="2019" b="25000"/>
          <a:stretch/>
        </p:blipFill>
        <p:spPr>
          <a:xfrm>
            <a:off x="8593592" y="0"/>
            <a:ext cx="304191" cy="5143501"/>
          </a:xfrm>
          <a:prstGeom prst="rect">
            <a:avLst/>
          </a:prstGeom>
          <a:ln w="12700" cmpd="sng">
            <a:noFill/>
          </a:ln>
        </p:spPr>
      </p:pic>
    </p:spTree>
    <p:extLst>
      <p:ext uri="{BB962C8B-B14F-4D97-AF65-F5344CB8AC3E}">
        <p14:creationId xmlns:p14="http://schemas.microsoft.com/office/powerpoint/2010/main" val="40836690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5" name="Picture 4" descr="017005_PPT-StandardTemplate_v1-04.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4664988"/>
            <a:ext cx="2133600" cy="273844"/>
          </a:xfrm>
        </p:spPr>
        <p:txBody>
          <a:bodyPr/>
          <a:lstStyle/>
          <a:p>
            <a:fld id="{7457CDC7-403D-C840-815D-3FF93A1DD99B}" type="datetimeFigureOut">
              <a:rPr lang="en-US" smtClean="0"/>
              <a:t>11/18/2025</a:t>
            </a:fld>
            <a:endParaRPr lang="en-US" dirty="0"/>
          </a:p>
        </p:txBody>
      </p:sp>
      <p:sp>
        <p:nvSpPr>
          <p:cNvPr id="4" name="Slide Number Placeholder 3"/>
          <p:cNvSpPr>
            <a:spLocks noGrp="1"/>
          </p:cNvSpPr>
          <p:nvPr>
            <p:ph type="sldNum" sz="quarter" idx="11"/>
          </p:nvPr>
        </p:nvSpPr>
        <p:spPr>
          <a:xfrm>
            <a:off x="6553200" y="4664988"/>
            <a:ext cx="2133600" cy="273844"/>
          </a:xfrm>
        </p:spPr>
        <p:txBody>
          <a:bodyPr/>
          <a:lstStyle/>
          <a:p>
            <a:fld id="{2347F319-4B0A-CF42-9D30-EEC5B4953EA7}" type="slidenum">
              <a:rPr lang="en-US" smtClean="0"/>
              <a:t>‹#›</a:t>
            </a:fld>
            <a:endParaRPr lang="en-US" dirty="0"/>
          </a:p>
        </p:txBody>
      </p:sp>
    </p:spTree>
    <p:extLst>
      <p:ext uri="{BB962C8B-B14F-4D97-AF65-F5344CB8AC3E}">
        <p14:creationId xmlns:p14="http://schemas.microsoft.com/office/powerpoint/2010/main" val="42639257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6" name="Picture 5" descr="017005_PPT-WideTemplate_v1-04.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Date Placeholder 1"/>
          <p:cNvSpPr>
            <a:spLocks noGrp="1"/>
          </p:cNvSpPr>
          <p:nvPr>
            <p:ph type="dt" sz="half" idx="10"/>
          </p:nvPr>
        </p:nvSpPr>
        <p:spPr>
          <a:xfrm>
            <a:off x="457200" y="4633568"/>
            <a:ext cx="2133600" cy="273844"/>
          </a:xfrm>
        </p:spPr>
        <p:txBody>
          <a:bodyPr/>
          <a:lstStyle/>
          <a:p>
            <a:fld id="{68C2560D-EC28-3B41-86E8-18F1CE0113B4}" type="datetimeFigureOut">
              <a:rPr lang="en-US" smtClean="0"/>
              <a:t>11/18/2025</a:t>
            </a:fld>
            <a:endParaRPr lang="en-US" dirty="0"/>
          </a:p>
        </p:txBody>
      </p:sp>
      <p:sp>
        <p:nvSpPr>
          <p:cNvPr id="4" name="Slide Number Placeholder 3"/>
          <p:cNvSpPr>
            <a:spLocks noGrp="1"/>
          </p:cNvSpPr>
          <p:nvPr>
            <p:ph type="sldNum" sz="quarter" idx="12"/>
          </p:nvPr>
        </p:nvSpPr>
        <p:spPr>
          <a:xfrm>
            <a:off x="6553200" y="4633568"/>
            <a:ext cx="2133600" cy="273844"/>
          </a:xfrm>
        </p:spPr>
        <p:txBody>
          <a:bodyPr/>
          <a:lstStyle/>
          <a:p>
            <a:fld id="{2066355A-084C-D24E-9AD2-7E4FC41EA627}" type="slidenum">
              <a:rPr lang="en-US" smtClean="0"/>
              <a:t>‹#›</a:t>
            </a:fld>
            <a:endParaRPr lang="en-US"/>
          </a:p>
        </p:txBody>
      </p:sp>
      <p:sp>
        <p:nvSpPr>
          <p:cNvPr id="5" name="Title 1"/>
          <p:cNvSpPr>
            <a:spLocks noGrp="1"/>
          </p:cNvSpPr>
          <p:nvPr>
            <p:ph type="title"/>
          </p:nvPr>
        </p:nvSpPr>
        <p:spPr>
          <a:xfrm>
            <a:off x="457200" y="205979"/>
            <a:ext cx="8229600" cy="857250"/>
          </a:xfrm>
        </p:spPr>
        <p:txBody>
          <a:bodyPr>
            <a:normAutofit/>
          </a:bodyPr>
          <a:lstStyle>
            <a:lvl1pPr algn="l">
              <a:defRPr sz="3600"/>
            </a:lvl1pPr>
          </a:lstStyle>
          <a:p>
            <a:r>
              <a:rPr lang="en-US"/>
              <a:t>Click to edit Master title style</a:t>
            </a:r>
            <a:endParaRPr lang="en-US" dirty="0"/>
          </a:p>
        </p:txBody>
      </p:sp>
    </p:spTree>
    <p:extLst>
      <p:ext uri="{BB962C8B-B14F-4D97-AF65-F5344CB8AC3E}">
        <p14:creationId xmlns:p14="http://schemas.microsoft.com/office/powerpoint/2010/main" val="805681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4" descr="017005_PPT-StandardTemplate_v1-02.png"/>
          <p:cNvPicPr>
            <a:picLocks noChangeAspect="1"/>
          </p:cNvPicPr>
          <p:nvPr userDrawn="1"/>
        </p:nvPicPr>
        <p:blipFill rotWithShape="1">
          <a:blip r:embed="rId2">
            <a:extLst>
              <a:ext uri="{28A0092B-C50C-407E-A947-70E740481C1C}">
                <a14:useLocalDpi xmlns:a14="http://schemas.microsoft.com/office/drawing/2010/main" val="0"/>
              </a:ext>
            </a:extLst>
          </a:blip>
          <a:srcRect t="17925" b="7074"/>
          <a:stretch/>
        </p:blipFill>
        <p:spPr>
          <a:xfrm>
            <a:off x="0" y="0"/>
            <a:ext cx="9144000" cy="5143500"/>
          </a:xfrm>
          <a:prstGeom prst="rect">
            <a:avLst/>
          </a:prstGeom>
        </p:spPr>
      </p:pic>
      <p:sp>
        <p:nvSpPr>
          <p:cNvPr id="6" name="Title 1"/>
          <p:cNvSpPr>
            <a:spLocks noGrp="1"/>
          </p:cNvSpPr>
          <p:nvPr>
            <p:ph type="title"/>
          </p:nvPr>
        </p:nvSpPr>
        <p:spPr>
          <a:xfrm>
            <a:off x="3375458" y="3661111"/>
            <a:ext cx="5575582" cy="457769"/>
          </a:xfrm>
        </p:spPr>
        <p:txBody>
          <a:bodyPr>
            <a:noAutofit/>
          </a:bodyPr>
          <a:lstStyle>
            <a:lvl1pPr algn="r">
              <a:defRPr sz="32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741381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descr="SWACO_PageBreak_Blue_vFIN.png"/>
          <p:cNvPicPr>
            <a:picLocks noChangeAspect="1"/>
          </p:cNvPicPr>
          <p:nvPr userDrawn="1"/>
        </p:nvPicPr>
        <p:blipFill rotWithShape="1">
          <a:blip r:embed="rId2">
            <a:extLst>
              <a:ext uri="{28A0092B-C50C-407E-A947-70E740481C1C}">
                <a14:useLocalDpi xmlns:a14="http://schemas.microsoft.com/office/drawing/2010/main" val="0"/>
              </a:ext>
            </a:extLst>
          </a:blip>
          <a:srcRect l="25000" b="25000"/>
          <a:stretch/>
        </p:blipFill>
        <p:spPr>
          <a:xfrm>
            <a:off x="0" y="0"/>
            <a:ext cx="9144000" cy="5143500"/>
          </a:xfrm>
          <a:prstGeom prst="rect">
            <a:avLst/>
          </a:prstGeom>
        </p:spPr>
      </p:pic>
      <p:sp>
        <p:nvSpPr>
          <p:cNvPr id="6" name="Title 1"/>
          <p:cNvSpPr>
            <a:spLocks noGrp="1"/>
          </p:cNvSpPr>
          <p:nvPr>
            <p:ph type="title"/>
          </p:nvPr>
        </p:nvSpPr>
        <p:spPr>
          <a:xfrm>
            <a:off x="2789877" y="3598937"/>
            <a:ext cx="5575582" cy="457769"/>
          </a:xfrm>
        </p:spPr>
        <p:txBody>
          <a:bodyPr>
            <a:noAutofit/>
          </a:bodyPr>
          <a:lstStyle>
            <a:lvl1pPr algn="r">
              <a:defRPr sz="3200"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697060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22953"/>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639783"/>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57CDC7-403D-C840-815D-3FF93A1DD99B}" type="datetimeFigureOut">
              <a:rPr lang="en-US" smtClean="0"/>
              <a:t>11/18/2025</a:t>
            </a:fld>
            <a:endParaRPr lang="en-US"/>
          </a:p>
        </p:txBody>
      </p:sp>
      <p:sp>
        <p:nvSpPr>
          <p:cNvPr id="6" name="Slide Number Placeholder 5"/>
          <p:cNvSpPr>
            <a:spLocks noGrp="1"/>
          </p:cNvSpPr>
          <p:nvPr>
            <p:ph type="sldNum" sz="quarter" idx="12"/>
          </p:nvPr>
        </p:nvSpPr>
        <p:spPr/>
        <p:txBody>
          <a:bodyPr/>
          <a:lstStyle/>
          <a:p>
            <a:fld id="{2347F319-4B0A-CF42-9D30-EEC5B4953EA7}" type="slidenum">
              <a:rPr lang="en-US" smtClean="0"/>
              <a:t>‹#›</a:t>
            </a:fld>
            <a:endParaRPr lang="en-US"/>
          </a:p>
        </p:txBody>
      </p:sp>
    </p:spTree>
    <p:extLst>
      <p:ext uri="{BB962C8B-B14F-4D97-AF65-F5344CB8AC3E}">
        <p14:creationId xmlns:p14="http://schemas.microsoft.com/office/powerpoint/2010/main" val="2609657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57CDC7-403D-C840-815D-3FF93A1DD99B}" type="datetimeFigureOut">
              <a:rPr lang="en-US" smtClean="0"/>
              <a:t>11/18/2025</a:t>
            </a:fld>
            <a:endParaRPr lang="en-US"/>
          </a:p>
        </p:txBody>
      </p:sp>
      <p:sp>
        <p:nvSpPr>
          <p:cNvPr id="6" name="Slide Number Placeholder 5"/>
          <p:cNvSpPr>
            <a:spLocks noGrp="1"/>
          </p:cNvSpPr>
          <p:nvPr>
            <p:ph type="sldNum" sz="quarter" idx="12"/>
          </p:nvPr>
        </p:nvSpPr>
        <p:spPr/>
        <p:txBody>
          <a:bodyPr/>
          <a:lstStyle/>
          <a:p>
            <a:fld id="{2347F319-4B0A-CF42-9D30-EEC5B4953EA7}" type="slidenum">
              <a:rPr lang="en-US" smtClean="0"/>
              <a:t>‹#›</a:t>
            </a:fld>
            <a:endParaRPr lang="en-US"/>
          </a:p>
        </p:txBody>
      </p:sp>
    </p:spTree>
    <p:extLst>
      <p:ext uri="{BB962C8B-B14F-4D97-AF65-F5344CB8AC3E}">
        <p14:creationId xmlns:p14="http://schemas.microsoft.com/office/powerpoint/2010/main" val="2764294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288809"/>
            <a:ext cx="7772400" cy="1021556"/>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722313" y="1163667"/>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57CDC7-403D-C840-815D-3FF93A1DD99B}" type="datetimeFigureOut">
              <a:rPr lang="en-US" smtClean="0"/>
              <a:t>11/18/2025</a:t>
            </a:fld>
            <a:endParaRPr lang="en-US"/>
          </a:p>
        </p:txBody>
      </p:sp>
      <p:sp>
        <p:nvSpPr>
          <p:cNvPr id="6" name="Slide Number Placeholder 5"/>
          <p:cNvSpPr>
            <a:spLocks noGrp="1"/>
          </p:cNvSpPr>
          <p:nvPr>
            <p:ph type="sldNum" sz="quarter" idx="12"/>
          </p:nvPr>
        </p:nvSpPr>
        <p:spPr/>
        <p:txBody>
          <a:bodyPr/>
          <a:lstStyle/>
          <a:p>
            <a:fld id="{2347F319-4B0A-CF42-9D30-EEC5B4953EA7}" type="slidenum">
              <a:rPr lang="en-US" smtClean="0"/>
              <a:t>‹#›</a:t>
            </a:fld>
            <a:endParaRPr lang="en-US"/>
          </a:p>
        </p:txBody>
      </p:sp>
    </p:spTree>
    <p:extLst>
      <p:ext uri="{BB962C8B-B14F-4D97-AF65-F5344CB8AC3E}">
        <p14:creationId xmlns:p14="http://schemas.microsoft.com/office/powerpoint/2010/main" val="2342169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57CDC7-403D-C840-815D-3FF93A1DD99B}" type="datetimeFigureOut">
              <a:rPr lang="en-US" smtClean="0"/>
              <a:t>11/18/2025</a:t>
            </a:fld>
            <a:endParaRPr lang="en-US"/>
          </a:p>
        </p:txBody>
      </p:sp>
      <p:sp>
        <p:nvSpPr>
          <p:cNvPr id="7" name="Slide Number Placeholder 6"/>
          <p:cNvSpPr>
            <a:spLocks noGrp="1"/>
          </p:cNvSpPr>
          <p:nvPr>
            <p:ph type="sldNum" sz="quarter" idx="12"/>
          </p:nvPr>
        </p:nvSpPr>
        <p:spPr/>
        <p:txBody>
          <a:bodyPr/>
          <a:lstStyle/>
          <a:p>
            <a:fld id="{2347F319-4B0A-CF42-9D30-EEC5B4953EA7}" type="slidenum">
              <a:rPr lang="en-US" smtClean="0"/>
              <a:t>‹#›</a:t>
            </a:fld>
            <a:endParaRPr lang="en-US"/>
          </a:p>
        </p:txBody>
      </p:sp>
    </p:spTree>
    <p:extLst>
      <p:ext uri="{BB962C8B-B14F-4D97-AF65-F5344CB8AC3E}">
        <p14:creationId xmlns:p14="http://schemas.microsoft.com/office/powerpoint/2010/main" val="831158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57CDC7-403D-C840-815D-3FF93A1DD99B}" type="datetimeFigureOut">
              <a:rPr lang="en-US" smtClean="0"/>
              <a:t>11/18/2025</a:t>
            </a:fld>
            <a:endParaRPr lang="en-US"/>
          </a:p>
        </p:txBody>
      </p:sp>
      <p:sp>
        <p:nvSpPr>
          <p:cNvPr id="9" name="Slide Number Placeholder 8"/>
          <p:cNvSpPr>
            <a:spLocks noGrp="1"/>
          </p:cNvSpPr>
          <p:nvPr>
            <p:ph type="sldNum" sz="quarter" idx="12"/>
          </p:nvPr>
        </p:nvSpPr>
        <p:spPr/>
        <p:txBody>
          <a:bodyPr/>
          <a:lstStyle/>
          <a:p>
            <a:fld id="{2347F319-4B0A-CF42-9D30-EEC5B4953EA7}" type="slidenum">
              <a:rPr lang="en-US" smtClean="0"/>
              <a:t>‹#›</a:t>
            </a:fld>
            <a:endParaRPr lang="en-US"/>
          </a:p>
        </p:txBody>
      </p:sp>
    </p:spTree>
    <p:extLst>
      <p:ext uri="{BB962C8B-B14F-4D97-AF65-F5344CB8AC3E}">
        <p14:creationId xmlns:p14="http://schemas.microsoft.com/office/powerpoint/2010/main" val="2415164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57CDC7-403D-C840-815D-3FF93A1DD99B}" type="datetimeFigureOut">
              <a:rPr lang="en-US" smtClean="0"/>
              <a:t>11/18/2025</a:t>
            </a:fld>
            <a:endParaRPr lang="en-US"/>
          </a:p>
        </p:txBody>
      </p:sp>
      <p:sp>
        <p:nvSpPr>
          <p:cNvPr id="5" name="Slide Number Placeholder 4"/>
          <p:cNvSpPr>
            <a:spLocks noGrp="1"/>
          </p:cNvSpPr>
          <p:nvPr>
            <p:ph type="sldNum" sz="quarter" idx="12"/>
          </p:nvPr>
        </p:nvSpPr>
        <p:spPr/>
        <p:txBody>
          <a:bodyPr/>
          <a:lstStyle/>
          <a:p>
            <a:fld id="{2347F319-4B0A-CF42-9D30-EEC5B4953EA7}" type="slidenum">
              <a:rPr lang="en-US" smtClean="0"/>
              <a:t>‹#›</a:t>
            </a:fld>
            <a:endParaRPr lang="en-US"/>
          </a:p>
        </p:txBody>
      </p:sp>
    </p:spTree>
    <p:extLst>
      <p:ext uri="{BB962C8B-B14F-4D97-AF65-F5344CB8AC3E}">
        <p14:creationId xmlns:p14="http://schemas.microsoft.com/office/powerpoint/2010/main" val="2367627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200152"/>
            <a:ext cx="8229600" cy="26928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012977"/>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457CDC7-403D-C840-815D-3FF93A1DD99B}" type="datetimeFigureOut">
              <a:rPr lang="en-US" smtClean="0"/>
              <a:t>11/18/2025</a:t>
            </a:fld>
            <a:endParaRPr lang="en-US" dirty="0"/>
          </a:p>
        </p:txBody>
      </p:sp>
      <p:sp>
        <p:nvSpPr>
          <p:cNvPr id="6" name="Slide Number Placeholder 5"/>
          <p:cNvSpPr>
            <a:spLocks noGrp="1"/>
          </p:cNvSpPr>
          <p:nvPr>
            <p:ph type="sldNum" sz="quarter" idx="4"/>
          </p:nvPr>
        </p:nvSpPr>
        <p:spPr>
          <a:xfrm>
            <a:off x="6553200" y="4012977"/>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347F319-4B0A-CF42-9D30-EEC5B4953EA7}" type="slidenum">
              <a:rPr lang="en-US" smtClean="0"/>
              <a:t>‹#›</a:t>
            </a:fld>
            <a:endParaRPr lang="en-US"/>
          </a:p>
        </p:txBody>
      </p:sp>
      <p:pic>
        <p:nvPicPr>
          <p:cNvPr id="5" name="Picture 4"/>
          <p:cNvPicPr>
            <a:picLocks noChangeAspect="1"/>
          </p:cNvPicPr>
          <p:nvPr/>
        </p:nvPicPr>
        <p:blipFill>
          <a:blip r:embed="rId19"/>
          <a:stretch>
            <a:fillRect/>
          </a:stretch>
        </p:blipFill>
        <p:spPr>
          <a:xfrm>
            <a:off x="6683989" y="4237124"/>
            <a:ext cx="1371600" cy="317500"/>
          </a:xfrm>
          <a:prstGeom prst="rect">
            <a:avLst/>
          </a:prstGeom>
        </p:spPr>
      </p:pic>
      <p:pic>
        <p:nvPicPr>
          <p:cNvPr id="10" name="Picture 9"/>
          <p:cNvPicPr>
            <a:picLocks noChangeAspect="1"/>
          </p:cNvPicPr>
          <p:nvPr/>
        </p:nvPicPr>
        <p:blipFill rotWithShape="1">
          <a:blip r:embed="rId20"/>
          <a:srcRect l="986" r="249" b="33832"/>
          <a:stretch/>
        </p:blipFill>
        <p:spPr>
          <a:xfrm>
            <a:off x="-2" y="4560556"/>
            <a:ext cx="9144001" cy="601155"/>
          </a:xfrm>
          <a:prstGeom prst="rect">
            <a:avLst/>
          </a:prstGeom>
        </p:spPr>
      </p:pic>
    </p:spTree>
    <p:extLst>
      <p:ext uri="{BB962C8B-B14F-4D97-AF65-F5344CB8AC3E}">
        <p14:creationId xmlns:p14="http://schemas.microsoft.com/office/powerpoint/2010/main" val="41253520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5" r:id="rId15"/>
    <p:sldLayoutId id="2147483660" r:id="rId16"/>
    <p:sldLayoutId id="2147483666" r:id="rId17"/>
  </p:sldLayoutIdLst>
  <p:txStyles>
    <p:titleStyle>
      <a:lvl1pPr algn="l" defTabSz="457200" rtl="0" eaLnBrk="1" latinLnBrk="0" hangingPunct="1">
        <a:spcBef>
          <a:spcPct val="0"/>
        </a:spcBef>
        <a:buNone/>
        <a:defRPr sz="4400" kern="1200">
          <a:solidFill>
            <a:srgbClr val="043685"/>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34.jpeg"/><Relationship Id="rId4" Type="http://schemas.openxmlformats.org/officeDocument/2006/relationships/image" Target="../media/image1.emf"/></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svg"/></Relationships>
</file>

<file path=ppt/slides/_rels/slide13.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customXml" Target="../ink/ink1.xml"/><Relationship Id="rId5" Type="http://schemas.openxmlformats.org/officeDocument/2006/relationships/image" Target="../media/image4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50.jpeg"/><Relationship Id="rId3" Type="http://schemas.openxmlformats.org/officeDocument/2006/relationships/image" Target="../media/image41.png"/><Relationship Id="rId7" Type="http://schemas.openxmlformats.org/officeDocument/2006/relationships/image" Target="../media/image45.jpeg"/><Relationship Id="rId12"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44.jpeg"/><Relationship Id="rId11" Type="http://schemas.openxmlformats.org/officeDocument/2006/relationships/image" Target="../media/image49.jpeg"/><Relationship Id="rId5" Type="http://schemas.openxmlformats.org/officeDocument/2006/relationships/image" Target="../media/image43.jpeg"/><Relationship Id="rId15" Type="http://schemas.openxmlformats.org/officeDocument/2006/relationships/image" Target="../media/image52.jpe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jpeg"/><Relationship Id="rId14" Type="http://schemas.openxmlformats.org/officeDocument/2006/relationships/image" Target="../media/image51.jpeg"/></Relationships>
</file>

<file path=ppt/slides/_rels/slide15.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50.jpeg"/><Relationship Id="rId3" Type="http://schemas.openxmlformats.org/officeDocument/2006/relationships/image" Target="../media/image41.png"/><Relationship Id="rId7" Type="http://schemas.openxmlformats.org/officeDocument/2006/relationships/image" Target="../media/image45.jpeg"/><Relationship Id="rId12" Type="http://schemas.openxmlformats.org/officeDocument/2006/relationships/image" Target="../media/image18.jpeg"/><Relationship Id="rId2" Type="http://schemas.openxmlformats.org/officeDocument/2006/relationships/notesSlide" Target="../notesSlides/notesSlide15.xml"/><Relationship Id="rId16" Type="http://schemas.openxmlformats.org/officeDocument/2006/relationships/image" Target="../media/image53.png"/><Relationship Id="rId1" Type="http://schemas.openxmlformats.org/officeDocument/2006/relationships/slideLayout" Target="../slideLayouts/slideLayout17.xml"/><Relationship Id="rId6" Type="http://schemas.openxmlformats.org/officeDocument/2006/relationships/image" Target="../media/image44.jpeg"/><Relationship Id="rId11" Type="http://schemas.openxmlformats.org/officeDocument/2006/relationships/image" Target="../media/image49.jpeg"/><Relationship Id="rId5" Type="http://schemas.openxmlformats.org/officeDocument/2006/relationships/image" Target="../media/image43.jpeg"/><Relationship Id="rId15" Type="http://schemas.openxmlformats.org/officeDocument/2006/relationships/image" Target="../media/image52.jpe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jpeg"/><Relationship Id="rId14" Type="http://schemas.openxmlformats.org/officeDocument/2006/relationships/image" Target="../media/image51.jpe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hyperlink" Target="https://www.swaco.org/468/School-Tours---Select-a-Program" TargetMode="External"/><Relationship Id="rId2" Type="http://schemas.openxmlformats.org/officeDocument/2006/relationships/image" Target="../media/image55.png"/><Relationship Id="rId1" Type="http://schemas.openxmlformats.org/officeDocument/2006/relationships/slideLayout" Target="../slideLayouts/slideLayout9.xml"/><Relationship Id="rId4" Type="http://schemas.openxmlformats.org/officeDocument/2006/relationships/hyperlink" Target="https://www.rumpke.com/contact-us/schedule-facility-tour"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swaco.org/" TargetMode="External"/><Relationship Id="rId2" Type="http://schemas.openxmlformats.org/officeDocument/2006/relationships/hyperlink" Target="mailto:schools@swaco.org" TargetMode="External"/><Relationship Id="rId1" Type="http://schemas.openxmlformats.org/officeDocument/2006/relationships/slideLayout" Target="../slideLayouts/slideLayout2.xml"/><Relationship Id="rId6" Type="http://schemas.openxmlformats.org/officeDocument/2006/relationships/image" Target="../media/image57.jpg"/><Relationship Id="rId5" Type="http://schemas.openxmlformats.org/officeDocument/2006/relationships/image" Target="../media/image56.png"/><Relationship Id="rId4" Type="http://schemas.openxmlformats.org/officeDocument/2006/relationships/hyperlink" Target="https://recycleright.org/"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hyperlink" Target="https://www.youtube.com/watch?v=UW58rpj0PRw" TargetMode="Externa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15.jp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23.jpeg"/><Relationship Id="rId5" Type="http://schemas.openxmlformats.org/officeDocument/2006/relationships/hyperlink" Target="https://svgsilh.com/image/34910.html" TargetMode="External"/><Relationship Id="rId4" Type="http://schemas.openxmlformats.org/officeDocument/2006/relationships/image" Target="../media/image22.svg"/></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hyperlink" Target="https://svgsilh.com/image/34910.html" TargetMode="External"/><Relationship Id="rId4" Type="http://schemas.openxmlformats.org/officeDocument/2006/relationships/image" Target="../media/image22.svg"/></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B9D132-F984-927D-2C21-5546D0FA891B}"/>
              </a:ext>
            </a:extLst>
          </p:cNvPr>
          <p:cNvSpPr txBox="1"/>
          <p:nvPr/>
        </p:nvSpPr>
        <p:spPr>
          <a:xfrm>
            <a:off x="-35351" y="1948758"/>
            <a:ext cx="9179351" cy="1384995"/>
          </a:xfrm>
          <a:prstGeom prst="rect">
            <a:avLst/>
          </a:prstGeom>
          <a:solidFill>
            <a:schemeClr val="bg1"/>
          </a:solidFill>
        </p:spPr>
        <p:txBody>
          <a:bodyPr wrap="square">
            <a:spAutoFit/>
          </a:bodyPr>
          <a:lstStyle/>
          <a:p>
            <a:pPr algn="r"/>
            <a:r>
              <a:rPr lang="en-US" altLang="en-US" sz="4400" dirty="0">
                <a:solidFill>
                  <a:srgbClr val="043685"/>
                </a:solidFill>
              </a:rPr>
              <a:t>Introduction to Recycling</a:t>
            </a:r>
            <a:br>
              <a:rPr lang="en-US" altLang="en-US" sz="4000" dirty="0">
                <a:solidFill>
                  <a:srgbClr val="043685"/>
                </a:solidFill>
              </a:rPr>
            </a:br>
            <a:r>
              <a:rPr lang="en-US" altLang="en-US" sz="4000" dirty="0">
                <a:solidFill>
                  <a:srgbClr val="043685"/>
                </a:solidFill>
              </a:rPr>
              <a:t>Grades 2-4</a:t>
            </a:r>
            <a:endParaRPr lang="en-US" sz="2800" dirty="0">
              <a:solidFill>
                <a:srgbClr val="043685"/>
              </a:solidFill>
            </a:endParaRPr>
          </a:p>
        </p:txBody>
      </p:sp>
      <p:pic>
        <p:nvPicPr>
          <p:cNvPr id="5" name="Picture 4" descr="019199_PPT_Cover_1.png">
            <a:extLst>
              <a:ext uri="{FF2B5EF4-FFF2-40B4-BE49-F238E27FC236}">
                <a16:creationId xmlns:a16="http://schemas.microsoft.com/office/drawing/2014/main" id="{FA405720-682D-8E16-39E0-EF19BA01407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4037308"/>
            <a:ext cx="9144000" cy="1106193"/>
          </a:xfrm>
          <a:prstGeom prst="rect">
            <a:avLst/>
          </a:prstGeom>
        </p:spPr>
      </p:pic>
      <p:pic>
        <p:nvPicPr>
          <p:cNvPr id="3" name="Picture 2" descr="A couple of kids putting trash into a blue garbage can&#10;&#10;AI-generated content may be incorrect.">
            <a:extLst>
              <a:ext uri="{FF2B5EF4-FFF2-40B4-BE49-F238E27FC236}">
                <a16:creationId xmlns:a16="http://schemas.microsoft.com/office/drawing/2014/main" id="{3C31DB7B-03AC-8628-2E3F-35AB2049D3F5}"/>
              </a:ext>
            </a:extLst>
          </p:cNvPr>
          <p:cNvPicPr>
            <a:picLocks noChangeAspect="1"/>
          </p:cNvPicPr>
          <p:nvPr/>
        </p:nvPicPr>
        <p:blipFill>
          <a:blip r:embed="rId4"/>
          <a:srcRect t="5330" b="7209"/>
          <a:stretch/>
        </p:blipFill>
        <p:spPr>
          <a:xfrm>
            <a:off x="1136610" y="333214"/>
            <a:ext cx="2132116" cy="2797444"/>
          </a:xfrm>
          <a:prstGeom prst="rect">
            <a:avLst/>
          </a:prstGeom>
          <a:solidFill>
            <a:srgbClr val="FFFFFF">
              <a:shade val="85000"/>
            </a:srgbClr>
          </a:solidFill>
          <a:ln w="889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3C2D143C-6189-C352-657D-765672930339}"/>
              </a:ext>
            </a:extLst>
          </p:cNvPr>
          <p:cNvSpPr txBox="1"/>
          <p:nvPr/>
        </p:nvSpPr>
        <p:spPr>
          <a:xfrm>
            <a:off x="43774" y="4769464"/>
            <a:ext cx="4620638" cy="307777"/>
          </a:xfrm>
          <a:prstGeom prst="rect">
            <a:avLst/>
          </a:prstGeom>
          <a:noFill/>
        </p:spPr>
        <p:txBody>
          <a:bodyPr wrap="square">
            <a:spAutoFit/>
          </a:bodyPr>
          <a:lstStyle/>
          <a:p>
            <a:r>
              <a:rPr lang="en-US" sz="1400" dirty="0">
                <a:latin typeface="Architects Daughter" panose="02000505000000020004" pitchFamily="2" charset="0"/>
              </a:rPr>
              <a:t>Teacher notes are on slides 19 and 20</a:t>
            </a:r>
          </a:p>
        </p:txBody>
      </p:sp>
    </p:spTree>
    <p:extLst>
      <p:ext uri="{BB962C8B-B14F-4D97-AF65-F5344CB8AC3E}">
        <p14:creationId xmlns:p14="http://schemas.microsoft.com/office/powerpoint/2010/main" val="8325571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CFB057F-A6AF-104D-8F2E-B3354AC488F0}"/>
              </a:ext>
            </a:extLst>
          </p:cNvPr>
          <p:cNvPicPr>
            <a:picLocks noChangeAspect="1"/>
          </p:cNvPicPr>
          <p:nvPr/>
        </p:nvPicPr>
        <p:blipFill rotWithShape="1">
          <a:blip r:embed="rId3"/>
          <a:srcRect l="986" r="249" b="33832"/>
          <a:stretch/>
        </p:blipFill>
        <p:spPr>
          <a:xfrm>
            <a:off x="-2" y="4560556"/>
            <a:ext cx="9144001" cy="601155"/>
          </a:xfrm>
          <a:prstGeom prst="rect">
            <a:avLst/>
          </a:prstGeom>
        </p:spPr>
      </p:pic>
      <p:pic>
        <p:nvPicPr>
          <p:cNvPr id="14" name="Picture 13">
            <a:extLst>
              <a:ext uri="{FF2B5EF4-FFF2-40B4-BE49-F238E27FC236}">
                <a16:creationId xmlns:a16="http://schemas.microsoft.com/office/drawing/2014/main" id="{B68366F4-CDCD-A545-A91B-C806943B00EF}"/>
              </a:ext>
            </a:extLst>
          </p:cNvPr>
          <p:cNvPicPr>
            <a:picLocks noChangeAspect="1"/>
          </p:cNvPicPr>
          <p:nvPr/>
        </p:nvPicPr>
        <p:blipFill>
          <a:blip r:embed="rId4"/>
          <a:stretch>
            <a:fillRect/>
          </a:stretch>
        </p:blipFill>
        <p:spPr>
          <a:xfrm>
            <a:off x="6683989" y="4237124"/>
            <a:ext cx="1371600" cy="317500"/>
          </a:xfrm>
          <a:prstGeom prst="rect">
            <a:avLst/>
          </a:prstGeom>
        </p:spPr>
      </p:pic>
      <p:sp>
        <p:nvSpPr>
          <p:cNvPr id="2" name="Rectangle 1">
            <a:extLst>
              <a:ext uri="{FF2B5EF4-FFF2-40B4-BE49-F238E27FC236}">
                <a16:creationId xmlns:a16="http://schemas.microsoft.com/office/drawing/2014/main" id="{763E9B61-43B9-E297-4943-EED24761D4C5}"/>
              </a:ext>
            </a:extLst>
          </p:cNvPr>
          <p:cNvSpPr/>
          <p:nvPr/>
        </p:nvSpPr>
        <p:spPr>
          <a:xfrm>
            <a:off x="443667" y="1008228"/>
            <a:ext cx="3290568" cy="2585323"/>
          </a:xfrm>
          <a:prstGeom prst="rect">
            <a:avLst/>
          </a:prstGeom>
          <a:noFill/>
          <a:ln>
            <a:noFill/>
          </a:ln>
        </p:spPr>
        <p:txBody>
          <a:bodyPr wrap="square" lIns="91440" tIns="45720" rIns="91440" bIns="45720" anchor="t">
            <a:spAutoFit/>
          </a:bodyPr>
          <a:lstStyle/>
          <a:p>
            <a:pPr algn="ctr"/>
            <a:r>
              <a:rPr lang="en-US" sz="6600" b="1" dirty="0">
                <a:ln w="12700">
                  <a:noFill/>
                  <a:prstDash val="solid"/>
                </a:ln>
                <a:solidFill>
                  <a:srgbClr val="004A97"/>
                </a:solidFill>
                <a:latin typeface="+mn-lt"/>
              </a:rPr>
              <a:t>5,000</a:t>
            </a:r>
          </a:p>
          <a:p>
            <a:pPr algn="ctr"/>
            <a:r>
              <a:rPr lang="en-US" sz="2400" b="1" dirty="0">
                <a:ln w="12700">
                  <a:noFill/>
                  <a:prstDash val="solid"/>
                </a:ln>
                <a:solidFill>
                  <a:srgbClr val="004A97"/>
                </a:solidFill>
                <a:latin typeface="+mn-lt"/>
              </a:rPr>
              <a:t>tons per day of</a:t>
            </a:r>
          </a:p>
          <a:p>
            <a:pPr algn="ctr"/>
            <a:r>
              <a:rPr lang="en-US" sz="3600" b="1" i="1" dirty="0">
                <a:ln w="12700">
                  <a:noFill/>
                  <a:prstDash val="solid"/>
                </a:ln>
                <a:solidFill>
                  <a:srgbClr val="004A97"/>
                </a:solidFill>
                <a:latin typeface="+mn-lt"/>
              </a:rPr>
              <a:t>wasted</a:t>
            </a:r>
            <a:r>
              <a:rPr lang="en-US" sz="3600" b="1" dirty="0">
                <a:ln w="12700">
                  <a:noFill/>
                  <a:prstDash val="solid"/>
                </a:ln>
                <a:solidFill>
                  <a:srgbClr val="004A97"/>
                </a:solidFill>
                <a:latin typeface="+mn-lt"/>
              </a:rPr>
              <a:t> </a:t>
            </a:r>
          </a:p>
          <a:p>
            <a:pPr algn="ctr"/>
            <a:r>
              <a:rPr lang="en-US" sz="3600" b="1" dirty="0">
                <a:ln w="12700">
                  <a:noFill/>
                  <a:prstDash val="solid"/>
                </a:ln>
                <a:solidFill>
                  <a:srgbClr val="004A97"/>
                </a:solidFill>
                <a:latin typeface="+mn-lt"/>
              </a:rPr>
              <a:t>materials </a:t>
            </a:r>
          </a:p>
        </p:txBody>
      </p:sp>
      <p:pic>
        <p:nvPicPr>
          <p:cNvPr id="3" name="Picture 2" descr="Image result for elephant">
            <a:extLst>
              <a:ext uri="{FF2B5EF4-FFF2-40B4-BE49-F238E27FC236}">
                <a16:creationId xmlns:a16="http://schemas.microsoft.com/office/drawing/2014/main" id="{4BCF6A6D-9D0A-C2C6-5ABC-8758B6B82A2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81087" y="893763"/>
            <a:ext cx="4021607" cy="2896845"/>
          </a:xfrm>
          <a:prstGeom prst="rect">
            <a:avLst/>
          </a:prstGeom>
          <a:noFill/>
          <a:extLst>
            <a:ext uri="{909E8E84-426E-40DD-AFC4-6F175D3DCCD1}">
              <a14:hiddenFill xmlns:a14="http://schemas.microsoft.com/office/drawing/2010/main">
                <a:solidFill>
                  <a:srgbClr val="FFFFFF"/>
                </a:solidFill>
              </a14:hiddenFill>
            </a:ext>
          </a:extLst>
        </p:spPr>
      </p:pic>
      <p:sp>
        <p:nvSpPr>
          <p:cNvPr id="5" name="Equals 4">
            <a:extLst>
              <a:ext uri="{FF2B5EF4-FFF2-40B4-BE49-F238E27FC236}">
                <a16:creationId xmlns:a16="http://schemas.microsoft.com/office/drawing/2014/main" id="{A19FD0AC-96B8-635F-BA4B-948BA624D0EF}"/>
              </a:ext>
            </a:extLst>
          </p:cNvPr>
          <p:cNvSpPr/>
          <p:nvPr/>
        </p:nvSpPr>
        <p:spPr>
          <a:xfrm>
            <a:off x="3734235" y="1770685"/>
            <a:ext cx="407340" cy="1143000"/>
          </a:xfrm>
          <a:prstGeom prst="mathEqual">
            <a:avLst>
              <a:gd name="adj1" fmla="val 4819"/>
              <a:gd name="adj2" fmla="val 9782"/>
            </a:avLst>
          </a:prstGeom>
          <a:solidFill>
            <a:srgbClr val="004A9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4A97"/>
              </a:solidFill>
            </a:endParaRPr>
          </a:p>
        </p:txBody>
      </p:sp>
      <p:sp>
        <p:nvSpPr>
          <p:cNvPr id="6" name="Title 1">
            <a:extLst>
              <a:ext uri="{FF2B5EF4-FFF2-40B4-BE49-F238E27FC236}">
                <a16:creationId xmlns:a16="http://schemas.microsoft.com/office/drawing/2014/main" id="{94AC588E-42A9-A48B-D75D-7D91F7C5B958}"/>
              </a:ext>
            </a:extLst>
          </p:cNvPr>
          <p:cNvSpPr>
            <a:spLocks noGrp="1"/>
          </p:cNvSpPr>
          <p:nvPr>
            <p:ph type="title" idx="4294967295"/>
          </p:nvPr>
        </p:nvSpPr>
        <p:spPr>
          <a:xfrm>
            <a:off x="0" y="49213"/>
            <a:ext cx="9144000" cy="844550"/>
          </a:xfrm>
        </p:spPr>
        <p:txBody>
          <a:bodyPr>
            <a:noAutofit/>
          </a:bodyPr>
          <a:lstStyle/>
          <a:p>
            <a:pPr algn="ctr"/>
            <a:r>
              <a:rPr lang="en-US" sz="3600" b="1" dirty="0"/>
              <a:t>How Much Trash Comes to the Landfill Daily?</a:t>
            </a:r>
          </a:p>
        </p:txBody>
      </p:sp>
      <p:sp>
        <p:nvSpPr>
          <p:cNvPr id="11" name="TextBox 10">
            <a:extLst>
              <a:ext uri="{FF2B5EF4-FFF2-40B4-BE49-F238E27FC236}">
                <a16:creationId xmlns:a16="http://schemas.microsoft.com/office/drawing/2014/main" id="{2E2418A5-F8E4-E96D-37D2-CE310344E1A7}"/>
              </a:ext>
            </a:extLst>
          </p:cNvPr>
          <p:cNvSpPr txBox="1"/>
          <p:nvPr/>
        </p:nvSpPr>
        <p:spPr>
          <a:xfrm>
            <a:off x="4169855" y="3504152"/>
            <a:ext cx="5028268" cy="584775"/>
          </a:xfrm>
          <a:prstGeom prst="rect">
            <a:avLst/>
          </a:prstGeom>
          <a:noFill/>
        </p:spPr>
        <p:txBody>
          <a:bodyPr wrap="square" rtlCol="0" anchor="t">
            <a:spAutoFit/>
          </a:bodyPr>
          <a:lstStyle/>
          <a:p>
            <a:r>
              <a:rPr lang="en-US" sz="3200" b="1" dirty="0">
                <a:ln>
                  <a:solidFill>
                    <a:schemeClr val="bg1"/>
                  </a:solidFill>
                </a:ln>
                <a:solidFill>
                  <a:srgbClr val="004A97"/>
                </a:solidFill>
                <a:latin typeface="+mj-lt"/>
              </a:rPr>
              <a:t>That is like 1,000 elephants</a:t>
            </a:r>
            <a:endParaRPr lang="en-US" sz="1100" dirty="0"/>
          </a:p>
        </p:txBody>
      </p:sp>
    </p:spTree>
    <p:extLst>
      <p:ext uri="{BB962C8B-B14F-4D97-AF65-F5344CB8AC3E}">
        <p14:creationId xmlns:p14="http://schemas.microsoft.com/office/powerpoint/2010/main" val="1589706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meter&#10;&#10;Description automatically generated">
            <a:extLst>
              <a:ext uri="{FF2B5EF4-FFF2-40B4-BE49-F238E27FC236}">
                <a16:creationId xmlns:a16="http://schemas.microsoft.com/office/drawing/2014/main" id="{B87C4E23-0F68-421A-9ADB-4151F806A0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031" y="182267"/>
            <a:ext cx="8495938" cy="4778965"/>
          </a:xfrm>
          <a:prstGeom prst="rect">
            <a:avLst/>
          </a:prstGeom>
        </p:spPr>
      </p:pic>
      <p:sp>
        <p:nvSpPr>
          <p:cNvPr id="2" name="Title 1">
            <a:extLst>
              <a:ext uri="{FF2B5EF4-FFF2-40B4-BE49-F238E27FC236}">
                <a16:creationId xmlns:a16="http://schemas.microsoft.com/office/drawing/2014/main" id="{B7018249-73DE-4051-8730-4A00DFDE174B}"/>
              </a:ext>
            </a:extLst>
          </p:cNvPr>
          <p:cNvSpPr>
            <a:spLocks noGrp="1"/>
          </p:cNvSpPr>
          <p:nvPr>
            <p:ph type="title"/>
          </p:nvPr>
        </p:nvSpPr>
        <p:spPr>
          <a:xfrm>
            <a:off x="123567" y="23946"/>
            <a:ext cx="8896865" cy="857250"/>
          </a:xfrm>
        </p:spPr>
        <p:txBody>
          <a:bodyPr>
            <a:normAutofit/>
          </a:bodyPr>
          <a:lstStyle/>
          <a:p>
            <a:pPr algn="ctr"/>
            <a:r>
              <a:rPr lang="en-US" b="1" dirty="0"/>
              <a:t>Materials that End Up in the Landfill</a:t>
            </a:r>
          </a:p>
        </p:txBody>
      </p:sp>
    </p:spTree>
    <p:extLst>
      <p:ext uri="{BB962C8B-B14F-4D97-AF65-F5344CB8AC3E}">
        <p14:creationId xmlns:p14="http://schemas.microsoft.com/office/powerpoint/2010/main" val="1062720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Recycle with solid fill">
            <a:extLst>
              <a:ext uri="{FF2B5EF4-FFF2-40B4-BE49-F238E27FC236}">
                <a16:creationId xmlns:a16="http://schemas.microsoft.com/office/drawing/2014/main" id="{C7032B73-0634-F146-329E-DCFAF111E6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28409" y="970242"/>
            <a:ext cx="2224008" cy="2224008"/>
          </a:xfrm>
          <a:prstGeom prst="rect">
            <a:avLst/>
          </a:prstGeom>
        </p:spPr>
      </p:pic>
      <p:pic>
        <p:nvPicPr>
          <p:cNvPr id="3" name="Picture 2">
            <a:extLst>
              <a:ext uri="{FF2B5EF4-FFF2-40B4-BE49-F238E27FC236}">
                <a16:creationId xmlns:a16="http://schemas.microsoft.com/office/drawing/2014/main" id="{E6922565-DD21-79A4-E960-7975A38F9DE3}"/>
              </a:ext>
            </a:extLst>
          </p:cNvPr>
          <p:cNvPicPr>
            <a:picLocks noChangeAspect="1"/>
          </p:cNvPicPr>
          <p:nvPr/>
        </p:nvPicPr>
        <p:blipFill>
          <a:blip r:embed="rId5"/>
          <a:stretch>
            <a:fillRect/>
          </a:stretch>
        </p:blipFill>
        <p:spPr>
          <a:xfrm>
            <a:off x="4045992" y="887907"/>
            <a:ext cx="4192988" cy="3313076"/>
          </a:xfrm>
          <a:prstGeom prst="rect">
            <a:avLst/>
          </a:prstGeom>
          <a:ln>
            <a:solidFill>
              <a:schemeClr val="tx1"/>
            </a:solidFill>
            <a:extLst>
              <a:ext uri="{C807C97D-BFC1-408E-A445-0C87EB9F89A2}">
                <ask:lineSketchStyleProps xmlns:ask="http://schemas.microsoft.com/office/drawing/2018/sketchyshapes">
                  <ask:type>
                    <ask:lineSketchNone/>
                  </ask:type>
                </ask:lineSketchStyleProps>
              </a:ext>
            </a:extLst>
          </a:ln>
        </p:spPr>
      </p:pic>
      <p:sp>
        <p:nvSpPr>
          <p:cNvPr id="2" name="Title 1">
            <a:extLst>
              <a:ext uri="{FF2B5EF4-FFF2-40B4-BE49-F238E27FC236}">
                <a16:creationId xmlns:a16="http://schemas.microsoft.com/office/drawing/2014/main" id="{ECAF3188-7B86-BF77-9571-9213FF6FBDA3}"/>
              </a:ext>
            </a:extLst>
          </p:cNvPr>
          <p:cNvSpPr>
            <a:spLocks noGrp="1"/>
          </p:cNvSpPr>
          <p:nvPr>
            <p:ph type="title"/>
          </p:nvPr>
        </p:nvSpPr>
        <p:spPr>
          <a:xfrm>
            <a:off x="457200" y="0"/>
            <a:ext cx="8229600" cy="1063229"/>
          </a:xfrm>
        </p:spPr>
        <p:txBody>
          <a:bodyPr/>
          <a:lstStyle/>
          <a:p>
            <a:pPr algn="ctr"/>
            <a:r>
              <a:rPr lang="en-US" dirty="0"/>
              <a:t>There are Benefits of Recycling</a:t>
            </a:r>
          </a:p>
        </p:txBody>
      </p:sp>
      <p:pic>
        <p:nvPicPr>
          <p:cNvPr id="5" name="Picture 4">
            <a:extLst>
              <a:ext uri="{FF2B5EF4-FFF2-40B4-BE49-F238E27FC236}">
                <a16:creationId xmlns:a16="http://schemas.microsoft.com/office/drawing/2014/main" id="{045363C7-14F8-0864-F696-1B42FDC820E8}"/>
              </a:ext>
            </a:extLst>
          </p:cNvPr>
          <p:cNvPicPr>
            <a:picLocks noChangeAspect="1"/>
          </p:cNvPicPr>
          <p:nvPr/>
        </p:nvPicPr>
        <p:blipFill>
          <a:blip r:embed="rId6"/>
          <a:stretch>
            <a:fillRect/>
          </a:stretch>
        </p:blipFill>
        <p:spPr>
          <a:xfrm>
            <a:off x="757309" y="1432441"/>
            <a:ext cx="2224008" cy="2224008"/>
          </a:xfrm>
          <a:prstGeom prst="rect">
            <a:avLst/>
          </a:prstGeom>
        </p:spPr>
      </p:pic>
    </p:spTree>
    <p:extLst>
      <p:ext uri="{BB962C8B-B14F-4D97-AF65-F5344CB8AC3E}">
        <p14:creationId xmlns:p14="http://schemas.microsoft.com/office/powerpoint/2010/main" val="246243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2AEEA04-21EA-4F2E-A515-D2E13B94A0AC}"/>
              </a:ext>
            </a:extLst>
          </p:cNvPr>
          <p:cNvSpPr txBox="1"/>
          <p:nvPr/>
        </p:nvSpPr>
        <p:spPr>
          <a:xfrm>
            <a:off x="623298" y="112023"/>
            <a:ext cx="7636141" cy="769441"/>
          </a:xfrm>
          <a:prstGeom prst="rect">
            <a:avLst/>
          </a:prstGeom>
          <a:noFill/>
        </p:spPr>
        <p:txBody>
          <a:bodyPr wrap="square" rtlCol="0">
            <a:spAutoFit/>
          </a:bodyPr>
          <a:lstStyle/>
          <a:p>
            <a:pPr algn="ctr"/>
            <a:r>
              <a:rPr lang="en-US" sz="4400" dirty="0">
                <a:solidFill>
                  <a:srgbClr val="103985"/>
                </a:solidFill>
              </a:rPr>
              <a:t>Where Does the Recycling Go?</a:t>
            </a:r>
          </a:p>
        </p:txBody>
      </p:sp>
      <p:pic>
        <p:nvPicPr>
          <p:cNvPr id="3" name="How A Recycling Center Works - ReCommunity[Full HD,1920x1080]">
            <a:hlinkClick r:id="" action="ppaction://media"/>
            <a:extLst>
              <a:ext uri="{FF2B5EF4-FFF2-40B4-BE49-F238E27FC236}">
                <a16:creationId xmlns:a16="http://schemas.microsoft.com/office/drawing/2014/main" id="{4C658319-426E-4B05-8FDF-8BCEDE2C9A4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33170" y="895581"/>
            <a:ext cx="5816395" cy="3271721"/>
          </a:xfrm>
          <a:prstGeom prst="rect">
            <a:avLst/>
          </a:prstGeom>
          <a:ln>
            <a:solidFill>
              <a:schemeClr val="tx1"/>
            </a:solidFill>
            <a:extLst>
              <a:ext uri="{C807C97D-BFC1-408E-A445-0C87EB9F89A2}">
                <ask:lineSketchStyleProps xmlns:ask="http://schemas.microsoft.com/office/drawing/2018/sketchyshapes">
                  <ask:type>
                    <ask:lineSketchNone/>
                  </ask:type>
                </ask:lineSketchStyleProps>
              </a:ext>
            </a:extLst>
          </a:ln>
        </p:spPr>
      </p:pic>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87CF806D-421A-A870-84AA-1F6B6DA16FDE}"/>
                  </a:ext>
                </a:extLst>
              </p14:cNvPr>
              <p14:cNvContentPartPr/>
              <p14:nvPr/>
            </p14:nvContentPartPr>
            <p14:xfrm>
              <a:off x="1464750" y="4055670"/>
              <a:ext cx="270" cy="270"/>
            </p14:xfrm>
          </p:contentPart>
        </mc:Choice>
        <mc:Fallback xmlns="">
          <p:pic>
            <p:nvPicPr>
              <p:cNvPr id="2" name="Ink 1">
                <a:extLst>
                  <a:ext uri="{FF2B5EF4-FFF2-40B4-BE49-F238E27FC236}">
                    <a16:creationId xmlns:a16="http://schemas.microsoft.com/office/drawing/2014/main" id="{87CF806D-421A-A870-84AA-1F6B6DA16FDE}"/>
                  </a:ext>
                </a:extLst>
              </p:cNvPr>
              <p:cNvPicPr/>
              <p:nvPr/>
            </p:nvPicPr>
            <p:blipFill>
              <a:blip r:embed="rId8"/>
              <a:stretch>
                <a:fillRect/>
              </a:stretch>
            </p:blipFill>
            <p:spPr>
              <a:xfrm>
                <a:off x="1457730" y="4048650"/>
                <a:ext cx="14310" cy="14310"/>
              </a:xfrm>
              <a:prstGeom prst="rect">
                <a:avLst/>
              </a:prstGeom>
            </p:spPr>
          </p:pic>
        </mc:Fallback>
      </mc:AlternateContent>
    </p:spTree>
    <p:extLst>
      <p:ext uri="{BB962C8B-B14F-4D97-AF65-F5344CB8AC3E}">
        <p14:creationId xmlns:p14="http://schemas.microsoft.com/office/powerpoint/2010/main" val="209121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8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C50032-BFDC-48F3-AF08-BD99282B696B}"/>
              </a:ext>
            </a:extLst>
          </p:cNvPr>
          <p:cNvSpPr>
            <a:spLocks noGrp="1"/>
          </p:cNvSpPr>
          <p:nvPr>
            <p:ph type="sldNum" sz="quarter" idx="12"/>
          </p:nvPr>
        </p:nvSpPr>
        <p:spPr/>
        <p:txBody>
          <a:bodyPr/>
          <a:lstStyle/>
          <a:p>
            <a:fld id="{2347F319-4B0A-CF42-9D30-EEC5B4953EA7}" type="slidenum">
              <a:rPr lang="en-US" smtClean="0"/>
              <a:t>14</a:t>
            </a:fld>
            <a:endParaRPr lang="en-US" dirty="0"/>
          </a:p>
        </p:txBody>
      </p:sp>
      <p:pic>
        <p:nvPicPr>
          <p:cNvPr id="1028" name="Picture 4">
            <a:extLst>
              <a:ext uri="{FF2B5EF4-FFF2-40B4-BE49-F238E27FC236}">
                <a16:creationId xmlns:a16="http://schemas.microsoft.com/office/drawing/2014/main" id="{EB24FBFD-D508-8551-F9F0-2A546032EF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64" r="15685" b="5950"/>
          <a:stretch/>
        </p:blipFill>
        <p:spPr bwMode="auto">
          <a:xfrm>
            <a:off x="7215482" y="2142900"/>
            <a:ext cx="1454861" cy="15845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per and plastic cups">
            <a:extLst>
              <a:ext uri="{FF2B5EF4-FFF2-40B4-BE49-F238E27FC236}">
                <a16:creationId xmlns:a16="http://schemas.microsoft.com/office/drawing/2014/main" id="{889FBBFF-5EA8-E9EA-1ED8-0055F101B2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3343" y="634164"/>
            <a:ext cx="1699485" cy="169948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7628471-87B7-9F37-F59B-0777F96A0F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9484" y="2136844"/>
            <a:ext cx="1454861" cy="145486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BC388201-2108-E759-5C70-CE74EAB7959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7476" b="15733"/>
          <a:stretch/>
        </p:blipFill>
        <p:spPr bwMode="auto">
          <a:xfrm>
            <a:off x="2434738" y="3850784"/>
            <a:ext cx="1860549" cy="105662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87A822C8-9A66-0B6B-669D-E3F68BCC49D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3437" b="28148"/>
          <a:stretch/>
        </p:blipFill>
        <p:spPr bwMode="auto">
          <a:xfrm>
            <a:off x="321980" y="2678719"/>
            <a:ext cx="2174634" cy="83539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6F31E92E-FCE1-492C-7373-40AB84E7A12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1022" r="22822"/>
          <a:stretch/>
        </p:blipFill>
        <p:spPr bwMode="auto">
          <a:xfrm>
            <a:off x="2840054" y="2290046"/>
            <a:ext cx="852058" cy="15173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F3D798E-F4CD-5438-F420-4D5D6A60B55B}"/>
              </a:ext>
            </a:extLst>
          </p:cNvPr>
          <p:cNvSpPr txBox="1"/>
          <p:nvPr/>
        </p:nvSpPr>
        <p:spPr>
          <a:xfrm>
            <a:off x="562960" y="135220"/>
            <a:ext cx="8189153" cy="584775"/>
          </a:xfrm>
          <a:prstGeom prst="rect">
            <a:avLst/>
          </a:prstGeom>
          <a:noFill/>
        </p:spPr>
        <p:txBody>
          <a:bodyPr wrap="square" rtlCol="0">
            <a:spAutoFit/>
          </a:bodyPr>
          <a:lstStyle/>
          <a:p>
            <a:r>
              <a:rPr lang="en-US" sz="3200" dirty="0">
                <a:solidFill>
                  <a:schemeClr val="tx2"/>
                </a:solidFill>
              </a:rPr>
              <a:t>Let’s Review: What Can We Recycle at School? </a:t>
            </a:r>
          </a:p>
        </p:txBody>
      </p:sp>
      <p:pic>
        <p:nvPicPr>
          <p:cNvPr id="1040" name="Picture 16">
            <a:extLst>
              <a:ext uri="{FF2B5EF4-FFF2-40B4-BE49-F238E27FC236}">
                <a16:creationId xmlns:a16="http://schemas.microsoft.com/office/drawing/2014/main" id="{79DA912D-8F76-633A-B3FC-9F3AF10FEC5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63353" y="3649110"/>
            <a:ext cx="1321781" cy="132178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Plastic bottles &amp; tubs">
            <a:extLst>
              <a:ext uri="{FF2B5EF4-FFF2-40B4-BE49-F238E27FC236}">
                <a16:creationId xmlns:a16="http://schemas.microsoft.com/office/drawing/2014/main" id="{09C508CA-DA1F-6927-6D27-CE470953F60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29768"/>
          <a:stretch/>
        </p:blipFill>
        <p:spPr bwMode="auto">
          <a:xfrm>
            <a:off x="473656" y="3382112"/>
            <a:ext cx="1643390" cy="1454862"/>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Cans">
            <a:extLst>
              <a:ext uri="{FF2B5EF4-FFF2-40B4-BE49-F238E27FC236}">
                <a16:creationId xmlns:a16="http://schemas.microsoft.com/office/drawing/2014/main" id="{4F02D27F-46C4-9DB6-5F4F-72D18EA63D44}"/>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30989"/>
          <a:stretch/>
        </p:blipFill>
        <p:spPr bwMode="auto">
          <a:xfrm>
            <a:off x="3834179" y="2279098"/>
            <a:ext cx="1553148" cy="135106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Paper &amp; cardboard">
            <a:extLst>
              <a:ext uri="{FF2B5EF4-FFF2-40B4-BE49-F238E27FC236}">
                <a16:creationId xmlns:a16="http://schemas.microsoft.com/office/drawing/2014/main" id="{56323A9C-97D7-5F01-A16E-17C4F1B5F485}"/>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33099"/>
          <a:stretch/>
        </p:blipFill>
        <p:spPr bwMode="auto">
          <a:xfrm>
            <a:off x="528992" y="816348"/>
            <a:ext cx="1799261" cy="151730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Newspapers &amp; magazines">
            <a:extLst>
              <a:ext uri="{FF2B5EF4-FFF2-40B4-BE49-F238E27FC236}">
                <a16:creationId xmlns:a16="http://schemas.microsoft.com/office/drawing/2014/main" id="{06847A24-CB48-2B28-9078-E041B91FBDC9}"/>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b="27387"/>
          <a:stretch/>
        </p:blipFill>
        <p:spPr bwMode="auto">
          <a:xfrm>
            <a:off x="4635368" y="826025"/>
            <a:ext cx="1585803" cy="1451464"/>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Wood compostable cutlery">
            <a:extLst>
              <a:ext uri="{FF2B5EF4-FFF2-40B4-BE49-F238E27FC236}">
                <a16:creationId xmlns:a16="http://schemas.microsoft.com/office/drawing/2014/main" id="{4A7C5655-EB8C-E224-6DBB-7A9E5AE4CCA6}"/>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15284" b="33802"/>
          <a:stretch/>
        </p:blipFill>
        <p:spPr bwMode="auto">
          <a:xfrm>
            <a:off x="7018245" y="3766145"/>
            <a:ext cx="1668555" cy="1070829"/>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258D3A48-C837-1CEE-48ED-519D793D10B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930721" y="724873"/>
            <a:ext cx="1454861" cy="145486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0668DD1-F543-5BC1-20F4-2B5917DFB627}"/>
              </a:ext>
            </a:extLst>
          </p:cNvPr>
          <p:cNvSpPr txBox="1"/>
          <p:nvPr/>
        </p:nvSpPr>
        <p:spPr>
          <a:xfrm>
            <a:off x="6943437" y="4676094"/>
            <a:ext cx="2477680" cy="369332"/>
          </a:xfrm>
          <a:prstGeom prst="rect">
            <a:avLst/>
          </a:prstGeom>
          <a:noFill/>
        </p:spPr>
        <p:txBody>
          <a:bodyPr wrap="square" rtlCol="0">
            <a:spAutoFit/>
          </a:bodyPr>
          <a:lstStyle/>
          <a:p>
            <a:r>
              <a:rPr lang="en-US" dirty="0"/>
              <a:t>Answers on next slide</a:t>
            </a:r>
          </a:p>
        </p:txBody>
      </p:sp>
    </p:spTree>
    <p:extLst>
      <p:ext uri="{BB962C8B-B14F-4D97-AF65-F5344CB8AC3E}">
        <p14:creationId xmlns:p14="http://schemas.microsoft.com/office/powerpoint/2010/main" val="1892161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46C67-96F7-2E15-637F-543306E8F1D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B181ED-D0E1-85FA-F288-33649BECF3EB}"/>
              </a:ext>
            </a:extLst>
          </p:cNvPr>
          <p:cNvSpPr>
            <a:spLocks noGrp="1"/>
          </p:cNvSpPr>
          <p:nvPr>
            <p:ph type="sldNum" sz="quarter" idx="12"/>
          </p:nvPr>
        </p:nvSpPr>
        <p:spPr/>
        <p:txBody>
          <a:bodyPr/>
          <a:lstStyle/>
          <a:p>
            <a:fld id="{2347F319-4B0A-CF42-9D30-EEC5B4953EA7}" type="slidenum">
              <a:rPr lang="en-US" smtClean="0"/>
              <a:t>15</a:t>
            </a:fld>
            <a:endParaRPr lang="en-US" dirty="0"/>
          </a:p>
        </p:txBody>
      </p:sp>
      <p:pic>
        <p:nvPicPr>
          <p:cNvPr id="1028" name="Picture 4">
            <a:extLst>
              <a:ext uri="{FF2B5EF4-FFF2-40B4-BE49-F238E27FC236}">
                <a16:creationId xmlns:a16="http://schemas.microsoft.com/office/drawing/2014/main" id="{09EEBE69-8AD1-07B6-56D9-F540804BD2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64" r="15685" b="5950"/>
          <a:stretch/>
        </p:blipFill>
        <p:spPr bwMode="auto">
          <a:xfrm>
            <a:off x="7168499" y="2155675"/>
            <a:ext cx="1454861" cy="15845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per and plastic cups">
            <a:extLst>
              <a:ext uri="{FF2B5EF4-FFF2-40B4-BE49-F238E27FC236}">
                <a16:creationId xmlns:a16="http://schemas.microsoft.com/office/drawing/2014/main" id="{CC960B85-71BF-807C-074F-3010FC50FC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1264" y="640765"/>
            <a:ext cx="1699485" cy="169948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5BF727A3-AD8B-7B00-41E9-05216B0291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9484" y="2136844"/>
            <a:ext cx="1454861" cy="145486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7CBA6C84-B280-E8A8-A952-4A46FCC51B7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7476" b="15733"/>
          <a:stretch/>
        </p:blipFill>
        <p:spPr bwMode="auto">
          <a:xfrm>
            <a:off x="2268722" y="3846562"/>
            <a:ext cx="1860549" cy="105662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097BCA02-D6AA-D115-CBFD-C791FF68A1E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3437" b="28148"/>
          <a:stretch/>
        </p:blipFill>
        <p:spPr bwMode="auto">
          <a:xfrm>
            <a:off x="321980" y="2678719"/>
            <a:ext cx="2174634" cy="83539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17FCE2E9-E549-6F88-5EB8-A7119E9FEBC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1022" r="22822"/>
          <a:stretch/>
        </p:blipFill>
        <p:spPr bwMode="auto">
          <a:xfrm>
            <a:off x="2694172" y="2044042"/>
            <a:ext cx="952497" cy="169615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4433DD6-F497-944E-E9E6-E59EAD8405D1}"/>
              </a:ext>
            </a:extLst>
          </p:cNvPr>
          <p:cNvSpPr txBox="1"/>
          <p:nvPr/>
        </p:nvSpPr>
        <p:spPr>
          <a:xfrm>
            <a:off x="562960" y="135220"/>
            <a:ext cx="8189153" cy="584775"/>
          </a:xfrm>
          <a:prstGeom prst="rect">
            <a:avLst/>
          </a:prstGeom>
          <a:noFill/>
        </p:spPr>
        <p:txBody>
          <a:bodyPr wrap="square" rtlCol="0">
            <a:spAutoFit/>
          </a:bodyPr>
          <a:lstStyle/>
          <a:p>
            <a:r>
              <a:rPr lang="en-US" sz="3200" dirty="0">
                <a:solidFill>
                  <a:schemeClr val="tx2"/>
                </a:solidFill>
              </a:rPr>
              <a:t>Answer Key: What Can We Recycle at School? </a:t>
            </a:r>
          </a:p>
        </p:txBody>
      </p:sp>
      <p:pic>
        <p:nvPicPr>
          <p:cNvPr id="1040" name="Picture 16">
            <a:extLst>
              <a:ext uri="{FF2B5EF4-FFF2-40B4-BE49-F238E27FC236}">
                <a16:creationId xmlns:a16="http://schemas.microsoft.com/office/drawing/2014/main" id="{678DC6C0-2788-2766-BE85-398193A63EF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85875" y="3666323"/>
            <a:ext cx="1321781" cy="132178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Plastic bottles &amp; tubs">
            <a:extLst>
              <a:ext uri="{FF2B5EF4-FFF2-40B4-BE49-F238E27FC236}">
                <a16:creationId xmlns:a16="http://schemas.microsoft.com/office/drawing/2014/main" id="{53A59E45-D4B2-4AB3-2C95-928D2D0CF2D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29768"/>
          <a:stretch/>
        </p:blipFill>
        <p:spPr bwMode="auto">
          <a:xfrm>
            <a:off x="473656" y="3382112"/>
            <a:ext cx="1643390" cy="1454862"/>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Cans">
            <a:extLst>
              <a:ext uri="{FF2B5EF4-FFF2-40B4-BE49-F238E27FC236}">
                <a16:creationId xmlns:a16="http://schemas.microsoft.com/office/drawing/2014/main" id="{9E4E7563-96F4-0490-7C7E-839AAC8EF2C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30989"/>
          <a:stretch/>
        </p:blipFill>
        <p:spPr bwMode="auto">
          <a:xfrm>
            <a:off x="3834179" y="2279098"/>
            <a:ext cx="1553148" cy="135106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Paper &amp; cardboard">
            <a:extLst>
              <a:ext uri="{FF2B5EF4-FFF2-40B4-BE49-F238E27FC236}">
                <a16:creationId xmlns:a16="http://schemas.microsoft.com/office/drawing/2014/main" id="{538ED827-B553-39F4-F098-7DB555BEBE62}"/>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33099"/>
          <a:stretch/>
        </p:blipFill>
        <p:spPr bwMode="auto">
          <a:xfrm>
            <a:off x="528992" y="816348"/>
            <a:ext cx="1799261" cy="151730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Newspapers &amp; magazines">
            <a:extLst>
              <a:ext uri="{FF2B5EF4-FFF2-40B4-BE49-F238E27FC236}">
                <a16:creationId xmlns:a16="http://schemas.microsoft.com/office/drawing/2014/main" id="{80E491B5-3D0D-FC6C-AE24-03F156A6FE61}"/>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b="27387"/>
          <a:stretch/>
        </p:blipFill>
        <p:spPr bwMode="auto">
          <a:xfrm>
            <a:off x="4808414" y="809556"/>
            <a:ext cx="1585803" cy="1451464"/>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Wood compostable cutlery">
            <a:extLst>
              <a:ext uri="{FF2B5EF4-FFF2-40B4-BE49-F238E27FC236}">
                <a16:creationId xmlns:a16="http://schemas.microsoft.com/office/drawing/2014/main" id="{12D832DB-2C72-2DAA-86B0-8B7ECEE1CF02}"/>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15284" b="33802"/>
          <a:stretch/>
        </p:blipFill>
        <p:spPr bwMode="auto">
          <a:xfrm>
            <a:off x="6642469" y="3757099"/>
            <a:ext cx="1454861" cy="93368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0">
            <a:extLst>
              <a:ext uri="{FF2B5EF4-FFF2-40B4-BE49-F238E27FC236}">
                <a16:creationId xmlns:a16="http://schemas.microsoft.com/office/drawing/2014/main" id="{25F33099-4670-2720-F4FE-7B5D1647707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90295" y="763076"/>
            <a:ext cx="1454861" cy="1454861"/>
          </a:xfrm>
          <a:prstGeom prst="rect">
            <a:avLst/>
          </a:prstGeom>
          <a:noFill/>
          <a:extLst>
            <a:ext uri="{909E8E84-426E-40DD-AFC4-6F175D3DCCD1}">
              <a14:hiddenFill xmlns:a14="http://schemas.microsoft.com/office/drawing/2010/main">
                <a:solidFill>
                  <a:srgbClr val="FFFFFF"/>
                </a:solidFill>
              </a14:hiddenFill>
            </a:ext>
          </a:extLst>
        </p:spPr>
      </p:pic>
      <p:sp>
        <p:nvSpPr>
          <p:cNvPr id="23" name="AutoShape 12" descr="Image result for Blue Check Mark Transparent Background">
            <a:extLst>
              <a:ext uri="{FF2B5EF4-FFF2-40B4-BE49-F238E27FC236}">
                <a16:creationId xmlns:a16="http://schemas.microsoft.com/office/drawing/2014/main" id="{98B7A31D-B514-02D2-8143-E02688CF807E}"/>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4" name="Picture 14" descr="Blue Check Mark PNG Transparent Background, Free Download #45020 ...">
            <a:extLst>
              <a:ext uri="{FF2B5EF4-FFF2-40B4-BE49-F238E27FC236}">
                <a16:creationId xmlns:a16="http://schemas.microsoft.com/office/drawing/2014/main" id="{15A582D0-F3CE-F59F-02A2-F4037D2ED62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98286" y="726872"/>
            <a:ext cx="763634" cy="7636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4" descr="Blue Check Mark PNG Transparent Background, Free Download #45020 ...">
            <a:extLst>
              <a:ext uri="{FF2B5EF4-FFF2-40B4-BE49-F238E27FC236}">
                <a16:creationId xmlns:a16="http://schemas.microsoft.com/office/drawing/2014/main" id="{C543C6A0-C810-A68E-C6F7-484CE1EC2FB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601315" y="816348"/>
            <a:ext cx="763634" cy="76363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Blue Check Mark PNG Transparent Background, Free Download #45020 ...">
            <a:extLst>
              <a:ext uri="{FF2B5EF4-FFF2-40B4-BE49-F238E27FC236}">
                <a16:creationId xmlns:a16="http://schemas.microsoft.com/office/drawing/2014/main" id="{78633AD3-D275-07A1-F03E-45ACFFCF0A0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719028" y="719995"/>
            <a:ext cx="763634" cy="76363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Blue Check Mark PNG Transparent Background, Free Download #45020 ...">
            <a:extLst>
              <a:ext uri="{FF2B5EF4-FFF2-40B4-BE49-F238E27FC236}">
                <a16:creationId xmlns:a16="http://schemas.microsoft.com/office/drawing/2014/main" id="{156D50F4-697F-DF67-5096-AA5855C3496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65762" y="3320639"/>
            <a:ext cx="763634" cy="76363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4" descr="Blue Check Mark PNG Transparent Background, Free Download #45020 ...">
            <a:extLst>
              <a:ext uri="{FF2B5EF4-FFF2-40B4-BE49-F238E27FC236}">
                <a16:creationId xmlns:a16="http://schemas.microsoft.com/office/drawing/2014/main" id="{9E5908F2-A657-FAD6-6D78-827DC0203BA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525381" y="2064260"/>
            <a:ext cx="763634" cy="76363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Blue Check Mark PNG Transparent Background, Free Download #45020 ...">
            <a:extLst>
              <a:ext uri="{FF2B5EF4-FFF2-40B4-BE49-F238E27FC236}">
                <a16:creationId xmlns:a16="http://schemas.microsoft.com/office/drawing/2014/main" id="{9580398C-5599-86F7-5932-7DE9F99E18A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00245" y="3514117"/>
            <a:ext cx="763634" cy="76363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4" descr="Blue Check Mark PNG Transparent Background, Free Download #45020 ...">
            <a:extLst>
              <a:ext uri="{FF2B5EF4-FFF2-40B4-BE49-F238E27FC236}">
                <a16:creationId xmlns:a16="http://schemas.microsoft.com/office/drawing/2014/main" id="{72C8BC2D-D9D1-11D7-D4E1-CDAA635E925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757115" y="2044042"/>
            <a:ext cx="763634" cy="763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9532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B38A0-4A1C-AB2F-D853-5BF769CA98A2}"/>
              </a:ext>
            </a:extLst>
          </p:cNvPr>
          <p:cNvSpPr>
            <a:spLocks noGrp="1"/>
          </p:cNvSpPr>
          <p:nvPr>
            <p:ph type="title"/>
          </p:nvPr>
        </p:nvSpPr>
        <p:spPr>
          <a:xfrm>
            <a:off x="2376122" y="167770"/>
            <a:ext cx="3469341" cy="857250"/>
          </a:xfrm>
        </p:spPr>
        <p:txBody>
          <a:bodyPr/>
          <a:lstStyle/>
          <a:p>
            <a:pPr algn="ctr"/>
            <a:r>
              <a:rPr lang="en-US" dirty="0">
                <a:latin typeface="+mn-lt"/>
              </a:rPr>
              <a:t>Recycle Right</a:t>
            </a:r>
          </a:p>
        </p:txBody>
      </p:sp>
      <p:pic>
        <p:nvPicPr>
          <p:cNvPr id="2050" name="Picture 2" descr="Recycling Container Placement &amp; Signage | SWACO, OH">
            <a:extLst>
              <a:ext uri="{FF2B5EF4-FFF2-40B4-BE49-F238E27FC236}">
                <a16:creationId xmlns:a16="http://schemas.microsoft.com/office/drawing/2014/main" id="{7033384B-2C03-FCDF-E73F-D8C3768DC6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124" r="8590"/>
          <a:stretch/>
        </p:blipFill>
        <p:spPr bwMode="auto">
          <a:xfrm>
            <a:off x="977180" y="1296748"/>
            <a:ext cx="4031886" cy="28248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C8549DB-51F9-CB28-C2D3-DB28BCDD60F8}"/>
              </a:ext>
            </a:extLst>
          </p:cNvPr>
          <p:cNvSpPr txBox="1"/>
          <p:nvPr/>
        </p:nvSpPr>
        <p:spPr>
          <a:xfrm>
            <a:off x="5594313" y="1296748"/>
            <a:ext cx="2293145" cy="2677656"/>
          </a:xfrm>
          <a:prstGeom prst="rect">
            <a:avLst/>
          </a:prstGeom>
          <a:noFill/>
          <a:ln w="19050">
            <a:noFill/>
            <a:extLst>
              <a:ext uri="{C807C97D-BFC1-408E-A445-0C87EB9F89A2}">
                <ask:lineSketchStyleProps xmlns:ask="http://schemas.microsoft.com/office/drawing/2018/sketchyshapes" sd="3994880034">
                  <a:custGeom>
                    <a:avLst/>
                    <a:gdLst>
                      <a:gd name="connsiteX0" fmla="*/ 0 w 2293145"/>
                      <a:gd name="connsiteY0" fmla="*/ 0 h 1600438"/>
                      <a:gd name="connsiteX1" fmla="*/ 596218 w 2293145"/>
                      <a:gd name="connsiteY1" fmla="*/ 0 h 1600438"/>
                      <a:gd name="connsiteX2" fmla="*/ 1100710 w 2293145"/>
                      <a:gd name="connsiteY2" fmla="*/ 0 h 1600438"/>
                      <a:gd name="connsiteX3" fmla="*/ 1628133 w 2293145"/>
                      <a:gd name="connsiteY3" fmla="*/ 0 h 1600438"/>
                      <a:gd name="connsiteX4" fmla="*/ 2293145 w 2293145"/>
                      <a:gd name="connsiteY4" fmla="*/ 0 h 1600438"/>
                      <a:gd name="connsiteX5" fmla="*/ 2293145 w 2293145"/>
                      <a:gd name="connsiteY5" fmla="*/ 517475 h 1600438"/>
                      <a:gd name="connsiteX6" fmla="*/ 2293145 w 2293145"/>
                      <a:gd name="connsiteY6" fmla="*/ 1082963 h 1600438"/>
                      <a:gd name="connsiteX7" fmla="*/ 2293145 w 2293145"/>
                      <a:gd name="connsiteY7" fmla="*/ 1600438 h 1600438"/>
                      <a:gd name="connsiteX8" fmla="*/ 1788653 w 2293145"/>
                      <a:gd name="connsiteY8" fmla="*/ 1600438 h 1600438"/>
                      <a:gd name="connsiteX9" fmla="*/ 1261230 w 2293145"/>
                      <a:gd name="connsiteY9" fmla="*/ 1600438 h 1600438"/>
                      <a:gd name="connsiteX10" fmla="*/ 665012 w 2293145"/>
                      <a:gd name="connsiteY10" fmla="*/ 1600438 h 1600438"/>
                      <a:gd name="connsiteX11" fmla="*/ 0 w 2293145"/>
                      <a:gd name="connsiteY11" fmla="*/ 1600438 h 1600438"/>
                      <a:gd name="connsiteX12" fmla="*/ 0 w 2293145"/>
                      <a:gd name="connsiteY12" fmla="*/ 1082963 h 1600438"/>
                      <a:gd name="connsiteX13" fmla="*/ 0 w 2293145"/>
                      <a:gd name="connsiteY13" fmla="*/ 565488 h 1600438"/>
                      <a:gd name="connsiteX14" fmla="*/ 0 w 2293145"/>
                      <a:gd name="connsiteY14" fmla="*/ 0 h 1600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93145" h="1600438" extrusionOk="0">
                        <a:moveTo>
                          <a:pt x="0" y="0"/>
                        </a:moveTo>
                        <a:cubicBezTo>
                          <a:pt x="141738" y="-54890"/>
                          <a:pt x="326667" y="27235"/>
                          <a:pt x="596218" y="0"/>
                        </a:cubicBezTo>
                        <a:cubicBezTo>
                          <a:pt x="865769" y="-27235"/>
                          <a:pt x="967289" y="28063"/>
                          <a:pt x="1100710" y="0"/>
                        </a:cubicBezTo>
                        <a:cubicBezTo>
                          <a:pt x="1234131" y="-28063"/>
                          <a:pt x="1463890" y="25966"/>
                          <a:pt x="1628133" y="0"/>
                        </a:cubicBezTo>
                        <a:cubicBezTo>
                          <a:pt x="1792376" y="-25966"/>
                          <a:pt x="2090488" y="17317"/>
                          <a:pt x="2293145" y="0"/>
                        </a:cubicBezTo>
                        <a:cubicBezTo>
                          <a:pt x="2342006" y="126103"/>
                          <a:pt x="2265399" y="354115"/>
                          <a:pt x="2293145" y="517475"/>
                        </a:cubicBezTo>
                        <a:cubicBezTo>
                          <a:pt x="2320891" y="680835"/>
                          <a:pt x="2261971" y="835314"/>
                          <a:pt x="2293145" y="1082963"/>
                        </a:cubicBezTo>
                        <a:cubicBezTo>
                          <a:pt x="2324319" y="1330612"/>
                          <a:pt x="2279862" y="1352029"/>
                          <a:pt x="2293145" y="1600438"/>
                        </a:cubicBezTo>
                        <a:cubicBezTo>
                          <a:pt x="2047824" y="1617592"/>
                          <a:pt x="2038235" y="1592143"/>
                          <a:pt x="1788653" y="1600438"/>
                        </a:cubicBezTo>
                        <a:cubicBezTo>
                          <a:pt x="1539071" y="1608733"/>
                          <a:pt x="1399894" y="1585850"/>
                          <a:pt x="1261230" y="1600438"/>
                        </a:cubicBezTo>
                        <a:cubicBezTo>
                          <a:pt x="1122566" y="1615026"/>
                          <a:pt x="944065" y="1534490"/>
                          <a:pt x="665012" y="1600438"/>
                        </a:cubicBezTo>
                        <a:cubicBezTo>
                          <a:pt x="385959" y="1666386"/>
                          <a:pt x="170155" y="1559117"/>
                          <a:pt x="0" y="1600438"/>
                        </a:cubicBezTo>
                        <a:cubicBezTo>
                          <a:pt x="-20440" y="1393603"/>
                          <a:pt x="32683" y="1206403"/>
                          <a:pt x="0" y="1082963"/>
                        </a:cubicBezTo>
                        <a:cubicBezTo>
                          <a:pt x="-32683" y="959523"/>
                          <a:pt x="17091" y="791464"/>
                          <a:pt x="0" y="565488"/>
                        </a:cubicBezTo>
                        <a:cubicBezTo>
                          <a:pt x="-17091" y="339512"/>
                          <a:pt x="8372" y="159723"/>
                          <a:pt x="0" y="0"/>
                        </a:cubicBezTo>
                        <a:close/>
                      </a:path>
                    </a:pathLst>
                  </a:custGeom>
                  <ask:type>
                    <ask:lineSketchNone/>
                  </ask:type>
                </ask:lineSketchStyleProps>
              </a:ext>
            </a:extLst>
          </a:ln>
        </p:spPr>
        <p:txBody>
          <a:bodyPr wrap="square">
            <a:spAutoFit/>
          </a:bodyPr>
          <a:lstStyle/>
          <a:p>
            <a:r>
              <a:rPr lang="en-US" sz="1400" dirty="0">
                <a:effectLst/>
              </a:rPr>
              <a:t>Put your items in the correct bin. </a:t>
            </a:r>
          </a:p>
          <a:p>
            <a:endParaRPr lang="en-US" sz="1400" dirty="0"/>
          </a:p>
          <a:p>
            <a:r>
              <a:rPr lang="en-US" sz="1400" dirty="0"/>
              <a:t>Look at the signs to help you.</a:t>
            </a:r>
          </a:p>
          <a:p>
            <a:endParaRPr lang="en-US" sz="1400" dirty="0"/>
          </a:p>
          <a:p>
            <a:r>
              <a:rPr lang="en-US" sz="1400" dirty="0"/>
              <a:t>DO NOT put liquids in the recycling bin. </a:t>
            </a:r>
          </a:p>
          <a:p>
            <a:endParaRPr lang="en-US" sz="1400" dirty="0"/>
          </a:p>
          <a:p>
            <a:r>
              <a:rPr lang="en-US" sz="1400" dirty="0"/>
              <a:t>NO plastic bags should be in the recycling. </a:t>
            </a:r>
            <a:r>
              <a:rPr lang="en-US" sz="1400" i="1" u="sng" dirty="0"/>
              <a:t>Keep items loose. </a:t>
            </a:r>
          </a:p>
          <a:p>
            <a:endParaRPr lang="en-US" sz="1400" dirty="0"/>
          </a:p>
        </p:txBody>
      </p:sp>
      <p:pic>
        <p:nvPicPr>
          <p:cNvPr id="3" name="Picture 14" descr="Blue Check Mark PNG Transparent Background, Free Download #45020 ...">
            <a:extLst>
              <a:ext uri="{FF2B5EF4-FFF2-40B4-BE49-F238E27FC236}">
                <a16:creationId xmlns:a16="http://schemas.microsoft.com/office/drawing/2014/main" id="{A6094516-72B5-241C-2E18-70CC0986C6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7847" y="1296748"/>
            <a:ext cx="297137" cy="2971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4" descr="Blue Check Mark PNG Transparent Background, Free Download #45020 ...">
            <a:extLst>
              <a:ext uri="{FF2B5EF4-FFF2-40B4-BE49-F238E27FC236}">
                <a16:creationId xmlns:a16="http://schemas.microsoft.com/office/drawing/2014/main" id="{3E2689CA-0686-DEF1-E7D1-30AB6C0832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5021" y="1947177"/>
            <a:ext cx="297137" cy="2971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Blue Check Mark PNG Transparent Background, Free Download #45020 ...">
            <a:extLst>
              <a:ext uri="{FF2B5EF4-FFF2-40B4-BE49-F238E27FC236}">
                <a16:creationId xmlns:a16="http://schemas.microsoft.com/office/drawing/2014/main" id="{4164D69E-7224-5250-60E3-15E41EC6BB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7846" y="2338439"/>
            <a:ext cx="297137" cy="2971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Blue Check Mark PNG Transparent Background, Free Download #45020 ...">
            <a:extLst>
              <a:ext uri="{FF2B5EF4-FFF2-40B4-BE49-F238E27FC236}">
                <a16:creationId xmlns:a16="http://schemas.microsoft.com/office/drawing/2014/main" id="{C3ED9997-6066-01AD-0FD7-5FF720DAC9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7845" y="3007852"/>
            <a:ext cx="297137" cy="297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020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A6A808-F2A6-589F-9959-1FE07BF7F218}"/>
              </a:ext>
            </a:extLst>
          </p:cNvPr>
          <p:cNvPicPr>
            <a:picLocks noChangeAspect="1"/>
          </p:cNvPicPr>
          <p:nvPr/>
        </p:nvPicPr>
        <p:blipFill>
          <a:blip r:embed="rId2"/>
          <a:stretch>
            <a:fillRect/>
          </a:stretch>
        </p:blipFill>
        <p:spPr>
          <a:xfrm>
            <a:off x="4100473" y="1428020"/>
            <a:ext cx="3608760" cy="21099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8497BD4A-6105-6029-4C5F-D4651E9C17A0}"/>
              </a:ext>
            </a:extLst>
          </p:cNvPr>
          <p:cNvSpPr txBox="1"/>
          <p:nvPr/>
        </p:nvSpPr>
        <p:spPr>
          <a:xfrm>
            <a:off x="1260520" y="1910030"/>
            <a:ext cx="2450105" cy="1107996"/>
          </a:xfrm>
          <a:prstGeom prst="rect">
            <a:avLst/>
          </a:prstGeom>
          <a:noFill/>
        </p:spPr>
        <p:txBody>
          <a:bodyPr wrap="square" rtlCol="0">
            <a:spAutoFit/>
          </a:bodyPr>
          <a:lstStyle/>
          <a:p>
            <a:pPr algn="ctr"/>
            <a:r>
              <a:rPr lang="en-US" b="1" dirty="0">
                <a:solidFill>
                  <a:schemeClr val="accent1"/>
                </a:solidFill>
                <a:hlinkClick r:id="rId3"/>
              </a:rPr>
              <a:t>SWACO Landfill Tours</a:t>
            </a:r>
            <a:endParaRPr lang="en-US" b="1" dirty="0">
              <a:solidFill>
                <a:schemeClr val="accent1"/>
              </a:solidFill>
            </a:endParaRPr>
          </a:p>
          <a:p>
            <a:pPr algn="ctr"/>
            <a:r>
              <a:rPr lang="en-US" sz="1600" dirty="0">
                <a:solidFill>
                  <a:schemeClr val="accent1"/>
                </a:solidFill>
              </a:rPr>
              <a:t>*Bus reimbursement up to $220 for schools in Franklin County.</a:t>
            </a:r>
          </a:p>
        </p:txBody>
      </p:sp>
      <p:sp>
        <p:nvSpPr>
          <p:cNvPr id="6" name="TextBox 5">
            <a:extLst>
              <a:ext uri="{FF2B5EF4-FFF2-40B4-BE49-F238E27FC236}">
                <a16:creationId xmlns:a16="http://schemas.microsoft.com/office/drawing/2014/main" id="{6ED0B4BC-D001-883E-8652-3C6D70E06052}"/>
              </a:ext>
            </a:extLst>
          </p:cNvPr>
          <p:cNvSpPr txBox="1"/>
          <p:nvPr/>
        </p:nvSpPr>
        <p:spPr>
          <a:xfrm>
            <a:off x="2648992" y="4338515"/>
            <a:ext cx="3797172" cy="338554"/>
          </a:xfrm>
          <a:prstGeom prst="rect">
            <a:avLst/>
          </a:prstGeom>
          <a:noFill/>
        </p:spPr>
        <p:txBody>
          <a:bodyPr wrap="square" rtlCol="0">
            <a:spAutoFit/>
          </a:bodyPr>
          <a:lstStyle/>
          <a:p>
            <a:pPr algn="ctr"/>
            <a:r>
              <a:rPr lang="en-US" sz="1600" dirty="0">
                <a:solidFill>
                  <a:schemeClr val="accent1"/>
                </a:solidFill>
                <a:hlinkClick r:id="rId4">
                  <a:extLst>
                    <a:ext uri="{A12FA001-AC4F-418D-AE19-62706E023703}">
                      <ahyp:hlinkClr xmlns:ahyp="http://schemas.microsoft.com/office/drawing/2018/hyperlinkcolor" val="tx"/>
                    </a:ext>
                  </a:extLst>
                </a:hlinkClick>
              </a:rPr>
              <a:t>Schedule a Rumpke Recycling Center Tour</a:t>
            </a:r>
            <a:endParaRPr lang="en-US" sz="1600" dirty="0">
              <a:solidFill>
                <a:schemeClr val="accent1"/>
              </a:solidFill>
            </a:endParaRPr>
          </a:p>
        </p:txBody>
      </p:sp>
      <p:sp>
        <p:nvSpPr>
          <p:cNvPr id="10" name="TextBox 9">
            <a:extLst>
              <a:ext uri="{FF2B5EF4-FFF2-40B4-BE49-F238E27FC236}">
                <a16:creationId xmlns:a16="http://schemas.microsoft.com/office/drawing/2014/main" id="{96783057-D705-B16E-B7C8-808E8136E775}"/>
              </a:ext>
            </a:extLst>
          </p:cNvPr>
          <p:cNvSpPr txBox="1"/>
          <p:nvPr/>
        </p:nvSpPr>
        <p:spPr>
          <a:xfrm>
            <a:off x="6495006" y="2745595"/>
            <a:ext cx="1530058" cy="584775"/>
          </a:xfrm>
          <a:custGeom>
            <a:avLst/>
            <a:gdLst>
              <a:gd name="connsiteX0" fmla="*/ 0 w 1530058"/>
              <a:gd name="connsiteY0" fmla="*/ 0 h 584775"/>
              <a:gd name="connsiteX1" fmla="*/ 510019 w 1530058"/>
              <a:gd name="connsiteY1" fmla="*/ 0 h 584775"/>
              <a:gd name="connsiteX2" fmla="*/ 1050640 w 1530058"/>
              <a:gd name="connsiteY2" fmla="*/ 0 h 584775"/>
              <a:gd name="connsiteX3" fmla="*/ 1530058 w 1530058"/>
              <a:gd name="connsiteY3" fmla="*/ 0 h 584775"/>
              <a:gd name="connsiteX4" fmla="*/ 1530058 w 1530058"/>
              <a:gd name="connsiteY4" fmla="*/ 584775 h 584775"/>
              <a:gd name="connsiteX5" fmla="*/ 1020039 w 1530058"/>
              <a:gd name="connsiteY5" fmla="*/ 584775 h 584775"/>
              <a:gd name="connsiteX6" fmla="*/ 555921 w 1530058"/>
              <a:gd name="connsiteY6" fmla="*/ 584775 h 584775"/>
              <a:gd name="connsiteX7" fmla="*/ 0 w 1530058"/>
              <a:gd name="connsiteY7" fmla="*/ 584775 h 584775"/>
              <a:gd name="connsiteX8" fmla="*/ 0 w 1530058"/>
              <a:gd name="connsiteY8"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058" h="584775" extrusionOk="0">
                <a:moveTo>
                  <a:pt x="0" y="0"/>
                </a:moveTo>
                <a:cubicBezTo>
                  <a:pt x="236329" y="-12849"/>
                  <a:pt x="266653" y="-9240"/>
                  <a:pt x="510019" y="0"/>
                </a:cubicBezTo>
                <a:cubicBezTo>
                  <a:pt x="753385" y="9240"/>
                  <a:pt x="829690" y="-10310"/>
                  <a:pt x="1050640" y="0"/>
                </a:cubicBezTo>
                <a:cubicBezTo>
                  <a:pt x="1271590" y="10310"/>
                  <a:pt x="1316109" y="17700"/>
                  <a:pt x="1530058" y="0"/>
                </a:cubicBezTo>
                <a:cubicBezTo>
                  <a:pt x="1520359" y="246728"/>
                  <a:pt x="1536277" y="405174"/>
                  <a:pt x="1530058" y="584775"/>
                </a:cubicBezTo>
                <a:cubicBezTo>
                  <a:pt x="1304254" y="603359"/>
                  <a:pt x="1122721" y="603792"/>
                  <a:pt x="1020039" y="584775"/>
                </a:cubicBezTo>
                <a:cubicBezTo>
                  <a:pt x="917357" y="565758"/>
                  <a:pt x="653824" y="567502"/>
                  <a:pt x="555921" y="584775"/>
                </a:cubicBezTo>
                <a:cubicBezTo>
                  <a:pt x="458018" y="602048"/>
                  <a:pt x="144739" y="612123"/>
                  <a:pt x="0" y="584775"/>
                </a:cubicBezTo>
                <a:cubicBezTo>
                  <a:pt x="27194" y="399685"/>
                  <a:pt x="-28658" y="137535"/>
                  <a:pt x="0" y="0"/>
                </a:cubicBezTo>
                <a:close/>
              </a:path>
            </a:pathLst>
          </a:custGeom>
          <a:noFill/>
          <a:ln>
            <a:noFill/>
            <a:extLst>
              <a:ext uri="{C807C97D-BFC1-408E-A445-0C87EB9F89A2}">
                <ask:lineSketchStyleProps xmlns:ask="http://schemas.microsoft.com/office/drawing/2018/sketchyshapes" sd="2663632021">
                  <a:prstGeom prst="rect">
                    <a:avLst/>
                  </a:prstGeom>
                  <ask:type>
                    <ask:lineSketchFreehand/>
                  </ask:type>
                </ask:lineSketchStyleProps>
              </a:ext>
            </a:extLst>
          </a:ln>
        </p:spPr>
        <p:txBody>
          <a:bodyPr wrap="square">
            <a:spAutoFit/>
          </a:bodyPr>
          <a:lstStyle/>
          <a:p>
            <a:pPr algn="ctr"/>
            <a:br>
              <a:rPr lang="en-US" sz="1600" dirty="0">
                <a:solidFill>
                  <a:srgbClr val="118DD6"/>
                </a:solidFill>
              </a:rPr>
            </a:br>
            <a:endParaRPr lang="en-US" sz="1600" dirty="0">
              <a:solidFill>
                <a:srgbClr val="118DD6"/>
              </a:solidFill>
            </a:endParaRPr>
          </a:p>
        </p:txBody>
      </p:sp>
      <p:sp>
        <p:nvSpPr>
          <p:cNvPr id="2" name="TextBox 1">
            <a:extLst>
              <a:ext uri="{FF2B5EF4-FFF2-40B4-BE49-F238E27FC236}">
                <a16:creationId xmlns:a16="http://schemas.microsoft.com/office/drawing/2014/main" id="{A0BF0833-1E4F-1AD8-F22A-4090CD377B67}"/>
              </a:ext>
            </a:extLst>
          </p:cNvPr>
          <p:cNvSpPr txBox="1"/>
          <p:nvPr/>
        </p:nvSpPr>
        <p:spPr>
          <a:xfrm>
            <a:off x="328823" y="181559"/>
            <a:ext cx="8486353" cy="1077218"/>
          </a:xfrm>
          <a:custGeom>
            <a:avLst/>
            <a:gdLst>
              <a:gd name="connsiteX0" fmla="*/ 0 w 8486353"/>
              <a:gd name="connsiteY0" fmla="*/ 0 h 1077218"/>
              <a:gd name="connsiteX1" fmla="*/ 737660 w 8486353"/>
              <a:gd name="connsiteY1" fmla="*/ 0 h 1077218"/>
              <a:gd name="connsiteX2" fmla="*/ 1390456 w 8486353"/>
              <a:gd name="connsiteY2" fmla="*/ 0 h 1077218"/>
              <a:gd name="connsiteX3" fmla="*/ 1788662 w 8486353"/>
              <a:gd name="connsiteY3" fmla="*/ 0 h 1077218"/>
              <a:gd name="connsiteX4" fmla="*/ 2356595 w 8486353"/>
              <a:gd name="connsiteY4" fmla="*/ 0 h 1077218"/>
              <a:gd name="connsiteX5" fmla="*/ 2754801 w 8486353"/>
              <a:gd name="connsiteY5" fmla="*/ 0 h 1077218"/>
              <a:gd name="connsiteX6" fmla="*/ 3237870 w 8486353"/>
              <a:gd name="connsiteY6" fmla="*/ 0 h 1077218"/>
              <a:gd name="connsiteX7" fmla="*/ 3890666 w 8486353"/>
              <a:gd name="connsiteY7" fmla="*/ 0 h 1077218"/>
              <a:gd name="connsiteX8" fmla="*/ 4628326 w 8486353"/>
              <a:gd name="connsiteY8" fmla="*/ 0 h 1077218"/>
              <a:gd name="connsiteX9" fmla="*/ 5111396 w 8486353"/>
              <a:gd name="connsiteY9" fmla="*/ 0 h 1077218"/>
              <a:gd name="connsiteX10" fmla="*/ 5764192 w 8486353"/>
              <a:gd name="connsiteY10" fmla="*/ 0 h 1077218"/>
              <a:gd name="connsiteX11" fmla="*/ 6586716 w 8486353"/>
              <a:gd name="connsiteY11" fmla="*/ 0 h 1077218"/>
              <a:gd name="connsiteX12" fmla="*/ 7069785 w 8486353"/>
              <a:gd name="connsiteY12" fmla="*/ 0 h 1077218"/>
              <a:gd name="connsiteX13" fmla="*/ 7722581 w 8486353"/>
              <a:gd name="connsiteY13" fmla="*/ 0 h 1077218"/>
              <a:gd name="connsiteX14" fmla="*/ 8486353 w 8486353"/>
              <a:gd name="connsiteY14" fmla="*/ 0 h 1077218"/>
              <a:gd name="connsiteX15" fmla="*/ 8486353 w 8486353"/>
              <a:gd name="connsiteY15" fmla="*/ 517065 h 1077218"/>
              <a:gd name="connsiteX16" fmla="*/ 8486353 w 8486353"/>
              <a:gd name="connsiteY16" fmla="*/ 1077218 h 1077218"/>
              <a:gd name="connsiteX17" fmla="*/ 8003284 w 8486353"/>
              <a:gd name="connsiteY17" fmla="*/ 1077218 h 1077218"/>
              <a:gd name="connsiteX18" fmla="*/ 7520214 w 8486353"/>
              <a:gd name="connsiteY18" fmla="*/ 1077218 h 1077218"/>
              <a:gd name="connsiteX19" fmla="*/ 7037145 w 8486353"/>
              <a:gd name="connsiteY19" fmla="*/ 1077218 h 1077218"/>
              <a:gd name="connsiteX20" fmla="*/ 6554076 w 8486353"/>
              <a:gd name="connsiteY20" fmla="*/ 1077218 h 1077218"/>
              <a:gd name="connsiteX21" fmla="*/ 5901279 w 8486353"/>
              <a:gd name="connsiteY21" fmla="*/ 1077218 h 1077218"/>
              <a:gd name="connsiteX22" fmla="*/ 5078756 w 8486353"/>
              <a:gd name="connsiteY22" fmla="*/ 1077218 h 1077218"/>
              <a:gd name="connsiteX23" fmla="*/ 4341096 w 8486353"/>
              <a:gd name="connsiteY23" fmla="*/ 1077218 h 1077218"/>
              <a:gd name="connsiteX24" fmla="*/ 3688300 w 8486353"/>
              <a:gd name="connsiteY24" fmla="*/ 1077218 h 1077218"/>
              <a:gd name="connsiteX25" fmla="*/ 3035503 w 8486353"/>
              <a:gd name="connsiteY25" fmla="*/ 1077218 h 1077218"/>
              <a:gd name="connsiteX26" fmla="*/ 2552434 w 8486353"/>
              <a:gd name="connsiteY26" fmla="*/ 1077218 h 1077218"/>
              <a:gd name="connsiteX27" fmla="*/ 1814774 w 8486353"/>
              <a:gd name="connsiteY27" fmla="*/ 1077218 h 1077218"/>
              <a:gd name="connsiteX28" fmla="*/ 1161978 w 8486353"/>
              <a:gd name="connsiteY28" fmla="*/ 1077218 h 1077218"/>
              <a:gd name="connsiteX29" fmla="*/ 763772 w 8486353"/>
              <a:gd name="connsiteY29" fmla="*/ 1077218 h 1077218"/>
              <a:gd name="connsiteX30" fmla="*/ 0 w 8486353"/>
              <a:gd name="connsiteY30" fmla="*/ 1077218 h 1077218"/>
              <a:gd name="connsiteX31" fmla="*/ 0 w 8486353"/>
              <a:gd name="connsiteY31" fmla="*/ 560153 h 1077218"/>
              <a:gd name="connsiteX32" fmla="*/ 0 w 8486353"/>
              <a:gd name="connsiteY32"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486353" h="1077218" extrusionOk="0">
                <a:moveTo>
                  <a:pt x="0" y="0"/>
                </a:moveTo>
                <a:cubicBezTo>
                  <a:pt x="238602" y="11285"/>
                  <a:pt x="519901" y="-31685"/>
                  <a:pt x="737660" y="0"/>
                </a:cubicBezTo>
                <a:cubicBezTo>
                  <a:pt x="955419" y="31685"/>
                  <a:pt x="1159516" y="7564"/>
                  <a:pt x="1390456" y="0"/>
                </a:cubicBezTo>
                <a:cubicBezTo>
                  <a:pt x="1621396" y="-7564"/>
                  <a:pt x="1686545" y="-3370"/>
                  <a:pt x="1788662" y="0"/>
                </a:cubicBezTo>
                <a:cubicBezTo>
                  <a:pt x="1890779" y="3370"/>
                  <a:pt x="2225053" y="-25116"/>
                  <a:pt x="2356595" y="0"/>
                </a:cubicBezTo>
                <a:cubicBezTo>
                  <a:pt x="2488137" y="25116"/>
                  <a:pt x="2580972" y="1787"/>
                  <a:pt x="2754801" y="0"/>
                </a:cubicBezTo>
                <a:cubicBezTo>
                  <a:pt x="2928630" y="-1787"/>
                  <a:pt x="3119277" y="2548"/>
                  <a:pt x="3237870" y="0"/>
                </a:cubicBezTo>
                <a:cubicBezTo>
                  <a:pt x="3356463" y="-2548"/>
                  <a:pt x="3749014" y="6505"/>
                  <a:pt x="3890666" y="0"/>
                </a:cubicBezTo>
                <a:cubicBezTo>
                  <a:pt x="4032318" y="-6505"/>
                  <a:pt x="4313701" y="-25513"/>
                  <a:pt x="4628326" y="0"/>
                </a:cubicBezTo>
                <a:cubicBezTo>
                  <a:pt x="4942951" y="25513"/>
                  <a:pt x="4917571" y="-12132"/>
                  <a:pt x="5111396" y="0"/>
                </a:cubicBezTo>
                <a:cubicBezTo>
                  <a:pt x="5305221" y="12132"/>
                  <a:pt x="5601323" y="-9577"/>
                  <a:pt x="5764192" y="0"/>
                </a:cubicBezTo>
                <a:cubicBezTo>
                  <a:pt x="5927061" y="9577"/>
                  <a:pt x="6300604" y="-33497"/>
                  <a:pt x="6586716" y="0"/>
                </a:cubicBezTo>
                <a:cubicBezTo>
                  <a:pt x="6872828" y="33497"/>
                  <a:pt x="6856162" y="-583"/>
                  <a:pt x="7069785" y="0"/>
                </a:cubicBezTo>
                <a:cubicBezTo>
                  <a:pt x="7283408" y="583"/>
                  <a:pt x="7465182" y="-9095"/>
                  <a:pt x="7722581" y="0"/>
                </a:cubicBezTo>
                <a:cubicBezTo>
                  <a:pt x="7979980" y="9095"/>
                  <a:pt x="8251141" y="10909"/>
                  <a:pt x="8486353" y="0"/>
                </a:cubicBezTo>
                <a:cubicBezTo>
                  <a:pt x="8495361" y="256515"/>
                  <a:pt x="8497318" y="325608"/>
                  <a:pt x="8486353" y="517065"/>
                </a:cubicBezTo>
                <a:cubicBezTo>
                  <a:pt x="8475388" y="708523"/>
                  <a:pt x="8478461" y="854578"/>
                  <a:pt x="8486353" y="1077218"/>
                </a:cubicBezTo>
                <a:cubicBezTo>
                  <a:pt x="8362077" y="1092069"/>
                  <a:pt x="8136955" y="1098998"/>
                  <a:pt x="8003284" y="1077218"/>
                </a:cubicBezTo>
                <a:cubicBezTo>
                  <a:pt x="7869613" y="1055438"/>
                  <a:pt x="7659285" y="1066631"/>
                  <a:pt x="7520214" y="1077218"/>
                </a:cubicBezTo>
                <a:cubicBezTo>
                  <a:pt x="7381143" y="1087806"/>
                  <a:pt x="7149667" y="1082090"/>
                  <a:pt x="7037145" y="1077218"/>
                </a:cubicBezTo>
                <a:cubicBezTo>
                  <a:pt x="6924623" y="1072346"/>
                  <a:pt x="6763850" y="1059313"/>
                  <a:pt x="6554076" y="1077218"/>
                </a:cubicBezTo>
                <a:cubicBezTo>
                  <a:pt x="6344302" y="1095123"/>
                  <a:pt x="6135295" y="1102284"/>
                  <a:pt x="5901279" y="1077218"/>
                </a:cubicBezTo>
                <a:cubicBezTo>
                  <a:pt x="5667263" y="1052152"/>
                  <a:pt x="5355014" y="1076717"/>
                  <a:pt x="5078756" y="1077218"/>
                </a:cubicBezTo>
                <a:cubicBezTo>
                  <a:pt x="4802498" y="1077719"/>
                  <a:pt x="4544831" y="1068317"/>
                  <a:pt x="4341096" y="1077218"/>
                </a:cubicBezTo>
                <a:cubicBezTo>
                  <a:pt x="4137361" y="1086119"/>
                  <a:pt x="3836698" y="1098954"/>
                  <a:pt x="3688300" y="1077218"/>
                </a:cubicBezTo>
                <a:cubicBezTo>
                  <a:pt x="3539902" y="1055482"/>
                  <a:pt x="3186322" y="1109669"/>
                  <a:pt x="3035503" y="1077218"/>
                </a:cubicBezTo>
                <a:cubicBezTo>
                  <a:pt x="2884684" y="1044767"/>
                  <a:pt x="2781876" y="1072316"/>
                  <a:pt x="2552434" y="1077218"/>
                </a:cubicBezTo>
                <a:cubicBezTo>
                  <a:pt x="2322992" y="1082120"/>
                  <a:pt x="2066222" y="1052768"/>
                  <a:pt x="1814774" y="1077218"/>
                </a:cubicBezTo>
                <a:cubicBezTo>
                  <a:pt x="1563326" y="1101668"/>
                  <a:pt x="1466678" y="1045449"/>
                  <a:pt x="1161978" y="1077218"/>
                </a:cubicBezTo>
                <a:cubicBezTo>
                  <a:pt x="857278" y="1108987"/>
                  <a:pt x="953401" y="1065118"/>
                  <a:pt x="763772" y="1077218"/>
                </a:cubicBezTo>
                <a:cubicBezTo>
                  <a:pt x="574143" y="1089318"/>
                  <a:pt x="328589" y="1061903"/>
                  <a:pt x="0" y="1077218"/>
                </a:cubicBezTo>
                <a:cubicBezTo>
                  <a:pt x="-3667" y="883411"/>
                  <a:pt x="-13894" y="799777"/>
                  <a:pt x="0" y="560153"/>
                </a:cubicBezTo>
                <a:cubicBezTo>
                  <a:pt x="13894" y="320529"/>
                  <a:pt x="-27490" y="173651"/>
                  <a:pt x="0" y="0"/>
                </a:cubicBezTo>
                <a:close/>
              </a:path>
            </a:pathLst>
          </a:custGeom>
          <a:noFill/>
          <a:ln>
            <a:noFill/>
            <a:extLst>
              <a:ext uri="{C807C97D-BFC1-408E-A445-0C87EB9F89A2}">
                <ask:lineSketchStyleProps xmlns:ask="http://schemas.microsoft.com/office/drawing/2018/sketchyshapes" sd="4204416284">
                  <a:prstGeom prst="rect">
                    <a:avLst/>
                  </a:prstGeom>
                  <ask:type>
                    <ask:lineSketchFreehand/>
                  </ask:type>
                </ask:lineSketchStyleProps>
              </a:ext>
            </a:extLst>
          </a:ln>
        </p:spPr>
        <p:txBody>
          <a:bodyPr wrap="square" rtlCol="0">
            <a:spAutoFit/>
          </a:bodyPr>
          <a:lstStyle/>
          <a:p>
            <a:pPr algn="ctr"/>
            <a:r>
              <a:rPr lang="en-US" sz="3200" dirty="0">
                <a:solidFill>
                  <a:srgbClr val="043685"/>
                </a:solidFill>
                <a:latin typeface="+mj-lt"/>
              </a:rPr>
              <a:t>Teachers,</a:t>
            </a:r>
          </a:p>
          <a:p>
            <a:pPr algn="ctr"/>
            <a:r>
              <a:rPr lang="en-US" sz="3200" dirty="0">
                <a:solidFill>
                  <a:srgbClr val="043685"/>
                </a:solidFill>
                <a:latin typeface="+mj-lt"/>
              </a:rPr>
              <a:t>Check out our Free Landfill Tour!</a:t>
            </a:r>
          </a:p>
        </p:txBody>
      </p:sp>
      <p:cxnSp>
        <p:nvCxnSpPr>
          <p:cNvPr id="7" name="Connector: Curved 6">
            <a:extLst>
              <a:ext uri="{FF2B5EF4-FFF2-40B4-BE49-F238E27FC236}">
                <a16:creationId xmlns:a16="http://schemas.microsoft.com/office/drawing/2014/main" id="{5A0A7B5A-F3EC-46FB-13F5-7D849830BD00}"/>
              </a:ext>
            </a:extLst>
          </p:cNvPr>
          <p:cNvCxnSpPr>
            <a:cxnSpLocks/>
          </p:cNvCxnSpPr>
          <p:nvPr/>
        </p:nvCxnSpPr>
        <p:spPr>
          <a:xfrm rot="5400000">
            <a:off x="2146956" y="1252060"/>
            <a:ext cx="677231" cy="638710"/>
          </a:xfrm>
          <a:prstGeom prst="curvedConnector3">
            <a:avLst/>
          </a:prstGeom>
          <a:ln w="38100">
            <a:tailEnd type="triangle"/>
          </a:ln>
        </p:spPr>
        <p:style>
          <a:lnRef idx="2">
            <a:schemeClr val="accent2"/>
          </a:lnRef>
          <a:fillRef idx="0">
            <a:schemeClr val="accent2"/>
          </a:fillRef>
          <a:effectRef idx="1">
            <a:schemeClr val="accent2"/>
          </a:effectRef>
          <a:fontRef idx="minor">
            <a:schemeClr val="tx1"/>
          </a:fontRef>
        </p:style>
      </p:cxnSp>
      <p:cxnSp>
        <p:nvCxnSpPr>
          <p:cNvPr id="13" name="Straight Arrow Connector 12">
            <a:extLst>
              <a:ext uri="{FF2B5EF4-FFF2-40B4-BE49-F238E27FC236}">
                <a16:creationId xmlns:a16="http://schemas.microsoft.com/office/drawing/2014/main" id="{730AE150-AD99-8892-ABEB-60E69C8C1D95}"/>
              </a:ext>
            </a:extLst>
          </p:cNvPr>
          <p:cNvCxnSpPr>
            <a:endCxn id="6" idx="1"/>
          </p:cNvCxnSpPr>
          <p:nvPr/>
        </p:nvCxnSpPr>
        <p:spPr>
          <a:xfrm>
            <a:off x="2166216" y="4507792"/>
            <a:ext cx="48277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17969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0FDCC9C-98F4-6879-308E-AD1535262588}"/>
              </a:ext>
            </a:extLst>
          </p:cNvPr>
          <p:cNvSpPr txBox="1"/>
          <p:nvPr/>
        </p:nvSpPr>
        <p:spPr>
          <a:xfrm>
            <a:off x="3688597" y="1249593"/>
            <a:ext cx="5333152" cy="1754326"/>
          </a:xfrm>
          <a:prstGeom prst="rect">
            <a:avLst/>
          </a:prstGeom>
          <a:noFill/>
        </p:spPr>
        <p:txBody>
          <a:bodyPr wrap="square">
            <a:spAutoFit/>
          </a:bodyPr>
          <a:lstStyle/>
          <a:p>
            <a:pPr algn="ctr"/>
            <a:r>
              <a:rPr lang="en-US" sz="5400" dirty="0">
                <a:solidFill>
                  <a:srgbClr val="0070C0"/>
                </a:solidFill>
                <a:latin typeface="Aptos SemiBold" panose="020F0502020204030204" pitchFamily="34" charset="0"/>
                <a:ea typeface="ADLaM Display" panose="02010000000000000000" pitchFamily="2" charset="0"/>
                <a:cs typeface="ADLaM Display" panose="02010000000000000000" pitchFamily="2" charset="0"/>
              </a:rPr>
              <a:t>Students Can Be the Difference!</a:t>
            </a:r>
          </a:p>
        </p:txBody>
      </p:sp>
      <p:sp>
        <p:nvSpPr>
          <p:cNvPr id="4" name="TextBox 3">
            <a:extLst>
              <a:ext uri="{FF2B5EF4-FFF2-40B4-BE49-F238E27FC236}">
                <a16:creationId xmlns:a16="http://schemas.microsoft.com/office/drawing/2014/main" id="{6D8ACAE6-AC1D-C707-CE0E-04CCF929A0A7}"/>
              </a:ext>
            </a:extLst>
          </p:cNvPr>
          <p:cNvSpPr txBox="1"/>
          <p:nvPr/>
        </p:nvSpPr>
        <p:spPr>
          <a:xfrm>
            <a:off x="4499929" y="3411245"/>
            <a:ext cx="4702628" cy="954107"/>
          </a:xfrm>
          <a:prstGeom prst="rect">
            <a:avLst/>
          </a:prstGeom>
          <a:noFill/>
        </p:spPr>
        <p:txBody>
          <a:bodyPr wrap="square">
            <a:spAutoFit/>
          </a:bodyPr>
          <a:lstStyle/>
          <a:p>
            <a:r>
              <a:rPr lang="en-US" dirty="0">
                <a:solidFill>
                  <a:schemeClr val="bg1"/>
                </a:solidFill>
              </a:rPr>
              <a:t>E</a:t>
            </a:r>
            <a:r>
              <a:rPr lang="en-US" sz="2000" dirty="0">
                <a:solidFill>
                  <a:schemeClr val="bg1"/>
                </a:solidFill>
              </a:rPr>
              <a:t>mail </a:t>
            </a:r>
            <a:r>
              <a:rPr lang="en-US" sz="2000" dirty="0">
                <a:solidFill>
                  <a:schemeClr val="bg1"/>
                </a:solidFill>
                <a:hlinkClick r:id="rId2"/>
              </a:rPr>
              <a:t> schools@swaco.org</a:t>
            </a:r>
            <a:r>
              <a:rPr lang="en-US" sz="2000" dirty="0">
                <a:solidFill>
                  <a:schemeClr val="bg1"/>
                </a:solidFill>
              </a:rPr>
              <a:t> with questions </a:t>
            </a:r>
            <a:r>
              <a:rPr lang="en-US" sz="1800" dirty="0">
                <a:solidFill>
                  <a:schemeClr val="bg1"/>
                </a:solidFill>
              </a:rPr>
              <a:t>Or visit </a:t>
            </a:r>
            <a:r>
              <a:rPr lang="en-US" sz="1800" dirty="0">
                <a:hlinkClick r:id="rId3"/>
              </a:rPr>
              <a:t>https://www.swaco.org/</a:t>
            </a:r>
            <a:r>
              <a:rPr lang="en-US" sz="1800" dirty="0"/>
              <a:t> </a:t>
            </a:r>
            <a:r>
              <a:rPr lang="en-US" sz="1800" dirty="0">
                <a:solidFill>
                  <a:schemeClr val="bg1"/>
                </a:solidFill>
              </a:rPr>
              <a:t>or</a:t>
            </a:r>
            <a:r>
              <a:rPr lang="en-US" sz="1800" dirty="0"/>
              <a:t> </a:t>
            </a:r>
            <a:r>
              <a:rPr lang="en-US" sz="1800" dirty="0">
                <a:hlinkClick r:id="rId4"/>
              </a:rPr>
              <a:t>https://recycleright.org/</a:t>
            </a:r>
            <a:r>
              <a:rPr lang="en-US" sz="1800" dirty="0"/>
              <a:t> </a:t>
            </a:r>
            <a:r>
              <a:rPr lang="en-US" sz="1800" dirty="0">
                <a:solidFill>
                  <a:schemeClr val="bg1"/>
                </a:solidFill>
              </a:rPr>
              <a:t>for more resources</a:t>
            </a:r>
          </a:p>
        </p:txBody>
      </p:sp>
      <p:pic>
        <p:nvPicPr>
          <p:cNvPr id="3074" name="Picture 2" descr="SWACO, OH Homepage">
            <a:extLst>
              <a:ext uri="{FF2B5EF4-FFF2-40B4-BE49-F238E27FC236}">
                <a16:creationId xmlns:a16="http://schemas.microsoft.com/office/drawing/2014/main" id="{118A4619-E558-5A97-EA5D-CCD0DAE4F5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060" y="4620269"/>
            <a:ext cx="2680392" cy="44816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ouple of kids standing next to a blue trash can&#10;&#10;AI-generated content may be incorrect.">
            <a:extLst>
              <a:ext uri="{FF2B5EF4-FFF2-40B4-BE49-F238E27FC236}">
                <a16:creationId xmlns:a16="http://schemas.microsoft.com/office/drawing/2014/main" id="{511373F6-C8A4-30DB-EFAC-787D908EFE66}"/>
              </a:ext>
            </a:extLst>
          </p:cNvPr>
          <p:cNvPicPr>
            <a:picLocks noChangeAspect="1"/>
          </p:cNvPicPr>
          <p:nvPr/>
        </p:nvPicPr>
        <p:blipFill>
          <a:blip r:embed="rId6"/>
          <a:srcRect l="18261" t="6026" r="18563" b="7646"/>
          <a:stretch/>
        </p:blipFill>
        <p:spPr>
          <a:xfrm>
            <a:off x="604870" y="449451"/>
            <a:ext cx="2972381" cy="2707749"/>
          </a:xfrm>
          <a:prstGeom prst="rect">
            <a:avLst/>
          </a:prstGeom>
          <a:ln w="38100">
            <a:solidFill>
              <a:schemeClr val="tx2"/>
            </a:solidFill>
          </a:ln>
        </p:spPr>
      </p:pic>
    </p:spTree>
    <p:extLst>
      <p:ext uri="{BB962C8B-B14F-4D97-AF65-F5344CB8AC3E}">
        <p14:creationId xmlns:p14="http://schemas.microsoft.com/office/powerpoint/2010/main" val="5117923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25C35-C556-BCF6-E6A5-567CC506BC71}"/>
              </a:ext>
            </a:extLst>
          </p:cNvPr>
          <p:cNvSpPr>
            <a:spLocks noGrp="1"/>
          </p:cNvSpPr>
          <p:nvPr>
            <p:ph type="title" idx="4294967295"/>
          </p:nvPr>
        </p:nvSpPr>
        <p:spPr>
          <a:xfrm>
            <a:off x="457200" y="157737"/>
            <a:ext cx="8229600" cy="407988"/>
          </a:xfrm>
        </p:spPr>
        <p:txBody>
          <a:bodyPr>
            <a:normAutofit fontScale="90000"/>
          </a:bodyPr>
          <a:lstStyle/>
          <a:p>
            <a:pPr algn="ctr"/>
            <a:r>
              <a:rPr lang="en-US" dirty="0"/>
              <a:t>Teacher Notes</a:t>
            </a:r>
          </a:p>
        </p:txBody>
      </p:sp>
      <p:graphicFrame>
        <p:nvGraphicFramePr>
          <p:cNvPr id="4" name="Table 3">
            <a:extLst>
              <a:ext uri="{FF2B5EF4-FFF2-40B4-BE49-F238E27FC236}">
                <a16:creationId xmlns:a16="http://schemas.microsoft.com/office/drawing/2014/main" id="{F0921550-5A1C-D905-9831-AA35170E2C9B}"/>
              </a:ext>
            </a:extLst>
          </p:cNvPr>
          <p:cNvGraphicFramePr>
            <a:graphicFrameLocks noGrp="1"/>
          </p:cNvGraphicFramePr>
          <p:nvPr>
            <p:extLst>
              <p:ext uri="{D42A27DB-BD31-4B8C-83A1-F6EECF244321}">
                <p14:modId xmlns:p14="http://schemas.microsoft.com/office/powerpoint/2010/main" val="1127409762"/>
              </p:ext>
            </p:extLst>
          </p:nvPr>
        </p:nvGraphicFramePr>
        <p:xfrm>
          <a:off x="365760" y="721360"/>
          <a:ext cx="8463280" cy="3741204"/>
        </p:xfrm>
        <a:graphic>
          <a:graphicData uri="http://schemas.openxmlformats.org/drawingml/2006/table">
            <a:tbl>
              <a:tblPr firstRow="1" bandRow="1">
                <a:tableStyleId>{5C22544A-7EE6-4342-B048-85BDC9FD1C3A}</a:tableStyleId>
              </a:tblPr>
              <a:tblGrid>
                <a:gridCol w="533246">
                  <a:extLst>
                    <a:ext uri="{9D8B030D-6E8A-4147-A177-3AD203B41FA5}">
                      <a16:colId xmlns:a16="http://schemas.microsoft.com/office/drawing/2014/main" val="894780982"/>
                    </a:ext>
                  </a:extLst>
                </a:gridCol>
                <a:gridCol w="7930034">
                  <a:extLst>
                    <a:ext uri="{9D8B030D-6E8A-4147-A177-3AD203B41FA5}">
                      <a16:colId xmlns:a16="http://schemas.microsoft.com/office/drawing/2014/main" val="1023542972"/>
                    </a:ext>
                  </a:extLst>
                </a:gridCol>
              </a:tblGrid>
              <a:tr h="280589">
                <a:tc>
                  <a:txBody>
                    <a:bodyPr/>
                    <a:lstStyle/>
                    <a:p>
                      <a:r>
                        <a:rPr lang="en-US" sz="1100" b="0" dirty="0">
                          <a:solidFill>
                            <a:schemeClr val="tx1"/>
                          </a:solidFill>
                        </a:rPr>
                        <a:t>Side 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b="0" dirty="0">
                          <a:solidFill>
                            <a:schemeClr val="tx1"/>
                          </a:solidFill>
                        </a:rPr>
                        <a:t>Ask students these questions. Gather background knowledge.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4197295"/>
                  </a:ext>
                </a:extLst>
              </a:tr>
              <a:tr h="257783">
                <a:tc>
                  <a:txBody>
                    <a:bodyPr/>
                    <a:lstStyle/>
                    <a:p>
                      <a:r>
                        <a:rPr lang="en-US" sz="1100" b="0" dirty="0">
                          <a:solidFill>
                            <a:schemeClr val="tx1"/>
                          </a:solidFill>
                        </a:rPr>
                        <a:t>3</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t>When you recycle plastic bottles and containers, they can be shredded into plastic pellets and turned back into a new plastic bottle.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35896559"/>
                  </a:ext>
                </a:extLst>
              </a:tr>
              <a:tr h="466928">
                <a:tc>
                  <a:txBody>
                    <a:bodyPr/>
                    <a:lstStyle/>
                    <a:p>
                      <a:r>
                        <a:rPr lang="en-US" sz="1100" b="0" dirty="0">
                          <a:solidFill>
                            <a:schemeClr val="tx1"/>
                          </a:solidFill>
                        </a:rPr>
                        <a:t>4</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Ask students, “Where have your seen this symbol before?” Have students share out responses. (recycling bins, curbside bins, plastic bottles, cardboard boxes, Amazon packages, pop bottles, notebooks, food containers).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47867709"/>
                  </a:ext>
                </a:extLst>
              </a:tr>
              <a:tr h="559340">
                <a:tc>
                  <a:txBody>
                    <a:bodyPr/>
                    <a:lstStyle/>
                    <a:p>
                      <a:r>
                        <a:rPr lang="en-US" sz="1100" b="0" dirty="0">
                          <a:solidFill>
                            <a:schemeClr val="tx1"/>
                          </a:solidFill>
                        </a:rPr>
                        <a:t>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t>Ask: what types of things can be recycled? See if they can name specific items or types of materials before revealing the answers. Note: what is accepted in YOUR school recycling depends on who picks it up and where they take it to. If the hauler takes it to RUMPKE, all of these items are accepted.</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78658754"/>
                  </a:ext>
                </a:extLst>
              </a:tr>
              <a:tr h="423152">
                <a:tc>
                  <a:txBody>
                    <a:bodyPr/>
                    <a:lstStyle/>
                    <a:p>
                      <a:r>
                        <a:rPr lang="en-US" sz="1100" b="0" dirty="0">
                          <a:solidFill>
                            <a:schemeClr val="tx1"/>
                          </a:solidFill>
                        </a:rPr>
                        <a:t>6</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t>After you are finished with your paper, what do you do with it? Have students share out (use it as scrap, recycle it, trash it…) Say: “Paper is recyclable, so hopefully you put it in the recycling bin at school or home. Where does it go after that?”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031036"/>
                  </a:ext>
                </a:extLst>
              </a:tr>
              <a:tr h="559340">
                <a:tc>
                  <a:txBody>
                    <a:bodyPr/>
                    <a:lstStyle/>
                    <a:p>
                      <a:r>
                        <a:rPr lang="en-US" sz="1100" b="0" dirty="0">
                          <a:solidFill>
                            <a:schemeClr val="tx1"/>
                          </a:solidFill>
                        </a:rPr>
                        <a:t>7</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t>It is taken outside to a recycling dumpster onsite 1. picked up by a recycling truck 2. taken to a MRF (pronounced </a:t>
                      </a:r>
                      <a:r>
                        <a:rPr lang="en-US" sz="1100" dirty="0" err="1"/>
                        <a:t>Merf</a:t>
                      </a:r>
                      <a:r>
                        <a:rPr lang="en-US" sz="1100" dirty="0"/>
                        <a:t> – Materials Recovery Facility). MRFs take the materials and use machines or people to sort them by their material types 3. the materials get bailed and sold to a recycling company 4. The paper gets sent to a paper mill where it is made into pulp then pressed back into paper  5. Finally, it can be made into special shapes, sizes, and colors of paper and sold  6. So students like you get to write more amazing stories, poems, solve math problems, plan out inventions, and more.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62677630"/>
                  </a:ext>
                </a:extLst>
              </a:tr>
              <a:tr h="262972">
                <a:tc>
                  <a:txBody>
                    <a:bodyPr/>
                    <a:lstStyle/>
                    <a:p>
                      <a:r>
                        <a:rPr lang="en-US" sz="1100" b="0" dirty="0">
                          <a:solidFill>
                            <a:schemeClr val="tx1"/>
                          </a:solidFill>
                        </a:rPr>
                        <a:t>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t>It goes to the landfill, where it cannot be reused or recycled….ever!!!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46595849"/>
                  </a:ext>
                </a:extLst>
              </a:tr>
              <a:tr h="559340">
                <a:tc>
                  <a:txBody>
                    <a:bodyPr/>
                    <a:lstStyle/>
                    <a:p>
                      <a:r>
                        <a:rPr lang="en-US" sz="1100" b="0" dirty="0">
                          <a:solidFill>
                            <a:schemeClr val="tx1"/>
                          </a:solidFill>
                        </a:rPr>
                        <a:t>9</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t>When you throw things away in your trash at home or school, it all comes to the Franklin County Sanitary Landfill in Grove City. It is owned and operated by SWACO (Solid Waste Authority of Central Ohio). The natural resources it took (trees) to make the paper is no longer able to be used.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78587505"/>
                  </a:ext>
                </a:extLst>
              </a:tr>
            </a:tbl>
          </a:graphicData>
        </a:graphic>
      </p:graphicFrame>
    </p:spTree>
    <p:extLst>
      <p:ext uri="{BB962C8B-B14F-4D97-AF65-F5344CB8AC3E}">
        <p14:creationId xmlns:p14="http://schemas.microsoft.com/office/powerpoint/2010/main" val="3912888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6D5843-A81A-96D0-D9C7-839B682793B2}"/>
              </a:ext>
            </a:extLst>
          </p:cNvPr>
          <p:cNvSpPr txBox="1"/>
          <p:nvPr/>
        </p:nvSpPr>
        <p:spPr>
          <a:xfrm>
            <a:off x="537745" y="1596864"/>
            <a:ext cx="7835462" cy="1754326"/>
          </a:xfrm>
          <a:prstGeom prst="rect">
            <a:avLst/>
          </a:prstGeom>
          <a:noFill/>
        </p:spPr>
        <p:txBody>
          <a:bodyPr wrap="square">
            <a:spAutoFit/>
          </a:bodyPr>
          <a:lstStyle/>
          <a:p>
            <a:pPr marL="285750" indent="-285750">
              <a:buFont typeface="Arial" panose="020B0604020202020204" pitchFamily="34" charset="0"/>
              <a:buChar char="•"/>
            </a:pPr>
            <a:r>
              <a:rPr lang="en-US" sz="3600" dirty="0">
                <a:solidFill>
                  <a:srgbClr val="043685"/>
                </a:solidFill>
              </a:rPr>
              <a:t>What is it?</a:t>
            </a:r>
          </a:p>
          <a:p>
            <a:endParaRPr lang="en-US" sz="3600" dirty="0">
              <a:solidFill>
                <a:srgbClr val="043685"/>
              </a:solidFill>
            </a:endParaRPr>
          </a:p>
          <a:p>
            <a:pPr marL="285750" indent="-285750">
              <a:buFont typeface="Arial" panose="020B0604020202020204" pitchFamily="34" charset="0"/>
              <a:buChar char="•"/>
            </a:pPr>
            <a:r>
              <a:rPr lang="en-US" sz="3600" dirty="0">
                <a:solidFill>
                  <a:srgbClr val="043685"/>
                </a:solidFill>
              </a:rPr>
              <a:t>What can be recycled?</a:t>
            </a:r>
          </a:p>
        </p:txBody>
      </p:sp>
      <p:sp>
        <p:nvSpPr>
          <p:cNvPr id="2" name="Rectangle 1">
            <a:extLst>
              <a:ext uri="{FF2B5EF4-FFF2-40B4-BE49-F238E27FC236}">
                <a16:creationId xmlns:a16="http://schemas.microsoft.com/office/drawing/2014/main" id="{3953B530-FBDA-EB2C-342B-66C365E2DDB6}"/>
              </a:ext>
            </a:extLst>
          </p:cNvPr>
          <p:cNvSpPr/>
          <p:nvPr/>
        </p:nvSpPr>
        <p:spPr>
          <a:xfrm>
            <a:off x="3145808" y="99994"/>
            <a:ext cx="2852383"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Recycling</a:t>
            </a:r>
          </a:p>
        </p:txBody>
      </p:sp>
    </p:spTree>
    <p:extLst>
      <p:ext uri="{BB962C8B-B14F-4D97-AF65-F5344CB8AC3E}">
        <p14:creationId xmlns:p14="http://schemas.microsoft.com/office/powerpoint/2010/main" val="499914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BF8BA-A711-8E9B-EB9B-39B077B8BA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F5F9EE-C983-9B90-B1B8-6A799CADAFB0}"/>
              </a:ext>
            </a:extLst>
          </p:cNvPr>
          <p:cNvSpPr>
            <a:spLocks noGrp="1"/>
          </p:cNvSpPr>
          <p:nvPr>
            <p:ph type="title" idx="4294967295"/>
          </p:nvPr>
        </p:nvSpPr>
        <p:spPr>
          <a:xfrm>
            <a:off x="457200" y="206375"/>
            <a:ext cx="8229600" cy="407988"/>
          </a:xfrm>
        </p:spPr>
        <p:txBody>
          <a:bodyPr>
            <a:normAutofit fontScale="90000"/>
          </a:bodyPr>
          <a:lstStyle/>
          <a:p>
            <a:pPr algn="ctr"/>
            <a:r>
              <a:rPr lang="en-US" dirty="0"/>
              <a:t>Teacher Notes</a:t>
            </a:r>
          </a:p>
        </p:txBody>
      </p:sp>
      <p:graphicFrame>
        <p:nvGraphicFramePr>
          <p:cNvPr id="4" name="Table 3">
            <a:extLst>
              <a:ext uri="{FF2B5EF4-FFF2-40B4-BE49-F238E27FC236}">
                <a16:creationId xmlns:a16="http://schemas.microsoft.com/office/drawing/2014/main" id="{9E5D726A-1E57-9F1E-F68E-6C3AF5FE0869}"/>
              </a:ext>
            </a:extLst>
          </p:cNvPr>
          <p:cNvGraphicFramePr>
            <a:graphicFrameLocks noGrp="1"/>
          </p:cNvGraphicFramePr>
          <p:nvPr>
            <p:extLst>
              <p:ext uri="{D42A27DB-BD31-4B8C-83A1-F6EECF244321}">
                <p14:modId xmlns:p14="http://schemas.microsoft.com/office/powerpoint/2010/main" val="2937556299"/>
              </p:ext>
            </p:extLst>
          </p:nvPr>
        </p:nvGraphicFramePr>
        <p:xfrm>
          <a:off x="365760" y="721360"/>
          <a:ext cx="8463280" cy="3392954"/>
        </p:xfrm>
        <a:graphic>
          <a:graphicData uri="http://schemas.openxmlformats.org/drawingml/2006/table">
            <a:tbl>
              <a:tblPr firstRow="1" bandRow="1">
                <a:tableStyleId>{5C22544A-7EE6-4342-B048-85BDC9FD1C3A}</a:tableStyleId>
              </a:tblPr>
              <a:tblGrid>
                <a:gridCol w="533246">
                  <a:extLst>
                    <a:ext uri="{9D8B030D-6E8A-4147-A177-3AD203B41FA5}">
                      <a16:colId xmlns:a16="http://schemas.microsoft.com/office/drawing/2014/main" val="894780982"/>
                    </a:ext>
                  </a:extLst>
                </a:gridCol>
                <a:gridCol w="7930034">
                  <a:extLst>
                    <a:ext uri="{9D8B030D-6E8A-4147-A177-3AD203B41FA5}">
                      <a16:colId xmlns:a16="http://schemas.microsoft.com/office/drawing/2014/main" val="1023542972"/>
                    </a:ext>
                  </a:extLst>
                </a:gridCol>
              </a:tblGrid>
              <a:tr h="407049">
                <a:tc>
                  <a:txBody>
                    <a:bodyPr/>
                    <a:lstStyle/>
                    <a:p>
                      <a:r>
                        <a:rPr lang="en-US" sz="1100" b="0" dirty="0">
                          <a:solidFill>
                            <a:schemeClr val="tx1"/>
                          </a:solidFill>
                        </a:rPr>
                        <a:t>Side 10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b="0" baseline="0" dirty="0">
                          <a:solidFill>
                            <a:schemeClr val="tx1"/>
                          </a:solidFill>
                        </a:rPr>
                        <a:t>Imagine 1,000 elephants marching into the landfill every day. That’s how much trash is dumped each day in just OUR landfill in Franklin County. Imagine how much more is dumped in other landfills in Ohio daily.  The total is 10,000,000 pounds a day.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4197295"/>
                  </a:ext>
                </a:extLst>
              </a:tr>
              <a:tr h="1010921">
                <a:tc>
                  <a:txBody>
                    <a:bodyPr/>
                    <a:lstStyle/>
                    <a:p>
                      <a:r>
                        <a:rPr lang="en-US" sz="1100" b="0" dirty="0">
                          <a:solidFill>
                            <a:schemeClr val="tx1"/>
                          </a:solidFill>
                        </a:rPr>
                        <a:t>11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Here is a chart that shows us the types of materials that are being thrown away at our landfill. What do you notice? Take a few minutes to discuss this chart with your class.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76% (more than half) of the items that come to the landfill in Franklin County, COULD be recycled. That’s 3 out of every 4 materials could be recycled. Only 24% or 1 out of 4 materials is what we consider to be truly trash (cannot be recycled). </a:t>
                      </a:r>
                    </a:p>
                    <a:p>
                      <a:r>
                        <a:rPr lang="en-US" sz="1100" dirty="0"/>
                        <a:t>You may even be surprised to see that food waste and cardboard are the top two contributors by percentage.  Food waste makes up about 15% and cardboard is 10% of the total waste stream.  WE have an amazing opportunity to increase recovery of these materials through increased access and education.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35896559"/>
                  </a:ext>
                </a:extLst>
              </a:tr>
              <a:tr h="401914">
                <a:tc>
                  <a:txBody>
                    <a:bodyPr/>
                    <a:lstStyle/>
                    <a:p>
                      <a:r>
                        <a:rPr lang="en-US" sz="1100" b="0" dirty="0">
                          <a:solidFill>
                            <a:schemeClr val="tx1"/>
                          </a:solidFill>
                        </a:rPr>
                        <a:t>12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dirty="0"/>
                        <a:t>This is why it is so important to reduce, reuse, and recycle. There are many other benefits to recycling other than just keeping our landfill from filling up too quickly.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47867709"/>
                  </a:ext>
                </a:extLst>
              </a:tr>
              <a:tr h="265565">
                <a:tc>
                  <a:txBody>
                    <a:bodyPr/>
                    <a:lstStyle/>
                    <a:p>
                      <a:r>
                        <a:rPr lang="en-US" sz="1100" b="0" dirty="0">
                          <a:solidFill>
                            <a:schemeClr val="tx1"/>
                          </a:solidFill>
                        </a:rPr>
                        <a:t>13</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dirty="0">
                          <a:solidFill>
                            <a:srgbClr val="000000"/>
                          </a:solidFill>
                          <a:effectLst/>
                          <a:latin typeface="Calibri" panose="020F0502020204030204" pitchFamily="34" charset="0"/>
                        </a:rPr>
                        <a:t>Let’s watch a short video to find out what happens after recyclables are picked up and hauled away. Click </a:t>
                      </a:r>
                      <a:r>
                        <a:rPr lang="en-US" sz="1100" b="0" i="0" u="sng" strike="noStrike" dirty="0">
                          <a:solidFill>
                            <a:srgbClr val="0000FF"/>
                          </a:solidFill>
                          <a:effectLst/>
                          <a:latin typeface="Calibri" panose="020F0502020204030204" pitchFamily="34" charset="0"/>
                          <a:hlinkClick r:id="rId2"/>
                        </a:rPr>
                        <a:t>here</a:t>
                      </a:r>
                      <a:r>
                        <a:rPr lang="en-US" sz="1100" b="0" i="0" u="none" strike="noStrike" dirty="0">
                          <a:solidFill>
                            <a:srgbClr val="000000"/>
                          </a:solidFill>
                          <a:effectLst/>
                          <a:latin typeface="Calibri" panose="020F0502020204030204" pitchFamily="34" charset="0"/>
                        </a:rPr>
                        <a:t> if the video doesn’t work. </a:t>
                      </a:r>
                      <a:endParaRPr 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78658754"/>
                  </a:ext>
                </a:extLst>
              </a:tr>
              <a:tr h="265565">
                <a:tc>
                  <a:txBody>
                    <a:bodyPr/>
                    <a:lstStyle/>
                    <a:p>
                      <a:r>
                        <a:rPr lang="en-US" sz="1100" b="0" dirty="0">
                          <a:solidFill>
                            <a:schemeClr val="tx1"/>
                          </a:solidFill>
                        </a:rPr>
                        <a:t>14</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Call on students to call out or circle items that can be recycled at school.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Answers: Paper, cardboard, tubs, cups, cartons (made from paper, plastic or aluminum), cans. Greasy pizza boxes are accepted now!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Grass clippings and twigs can be composted or put in yard waste collection.  Food scraps can be composted or thrown in the trash if composting at school is not available. Plastic bags should be collected and taken back to the store. Plastic silverware goes in the trash. Certain types are compostable. Paper towels are trash or compostable.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Answers on next slide.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94276478"/>
                  </a:ext>
                </a:extLst>
              </a:tr>
            </a:tbl>
          </a:graphicData>
        </a:graphic>
      </p:graphicFrame>
    </p:spTree>
    <p:extLst>
      <p:ext uri="{BB962C8B-B14F-4D97-AF65-F5344CB8AC3E}">
        <p14:creationId xmlns:p14="http://schemas.microsoft.com/office/powerpoint/2010/main" val="3551592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DA9FF-B9BB-811C-CE3C-A156A303803E}"/>
              </a:ext>
            </a:extLst>
          </p:cNvPr>
          <p:cNvSpPr>
            <a:spLocks noGrp="1"/>
          </p:cNvSpPr>
          <p:nvPr>
            <p:ph type="title"/>
          </p:nvPr>
        </p:nvSpPr>
        <p:spPr>
          <a:xfrm>
            <a:off x="457200" y="642457"/>
            <a:ext cx="8229600" cy="1122829"/>
          </a:xfrm>
        </p:spPr>
        <p:txBody>
          <a:bodyPr>
            <a:noAutofit/>
          </a:bodyPr>
          <a:lstStyle/>
          <a:p>
            <a:r>
              <a:rPr lang="en-US" sz="4800" b="0" i="0" dirty="0">
                <a:solidFill>
                  <a:schemeClr val="tx2"/>
                </a:solidFill>
                <a:effectLst/>
                <a:latin typeface="+mn-lt"/>
              </a:rPr>
              <a:t>Recycling</a:t>
            </a:r>
            <a:r>
              <a:rPr lang="en-US" sz="2800" b="0" i="0" dirty="0">
                <a:solidFill>
                  <a:srgbClr val="1B1B1B"/>
                </a:solidFill>
                <a:effectLst/>
                <a:latin typeface="+mn-lt"/>
              </a:rPr>
              <a:t> is the process of collecting and processing materials that would otherwise be thrown away as trash and turning them into new products.</a:t>
            </a:r>
            <a:br>
              <a:rPr lang="en-US" sz="2800" b="0" i="0" dirty="0">
                <a:solidFill>
                  <a:srgbClr val="1B1B1B"/>
                </a:solidFill>
                <a:effectLst/>
                <a:latin typeface="+mn-lt"/>
              </a:rPr>
            </a:br>
            <a:r>
              <a:rPr lang="en-US" sz="2800" b="0" i="0" dirty="0">
                <a:solidFill>
                  <a:srgbClr val="1B1B1B"/>
                </a:solidFill>
                <a:effectLst/>
                <a:latin typeface="+mn-lt"/>
              </a:rPr>
              <a:t> </a:t>
            </a:r>
            <a:r>
              <a:rPr lang="en-US" sz="2800" dirty="0">
                <a:solidFill>
                  <a:srgbClr val="1B1B1B"/>
                </a:solidFill>
                <a:latin typeface="+mn-lt"/>
              </a:rPr>
              <a:t>(US-EPA)</a:t>
            </a:r>
            <a:endParaRPr lang="en-US" sz="2800" dirty="0">
              <a:latin typeface="+mn-lt"/>
            </a:endParaRPr>
          </a:p>
        </p:txBody>
      </p:sp>
      <p:pic>
        <p:nvPicPr>
          <p:cNvPr id="3" name="Picture 12">
            <a:extLst>
              <a:ext uri="{FF2B5EF4-FFF2-40B4-BE49-F238E27FC236}">
                <a16:creationId xmlns:a16="http://schemas.microsoft.com/office/drawing/2014/main" id="{47D3A607-23E9-A40A-4C12-6D2AC96263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59"/>
          <a:stretch/>
        </p:blipFill>
        <p:spPr bwMode="auto">
          <a:xfrm>
            <a:off x="1119919" y="2345568"/>
            <a:ext cx="1513764" cy="18020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49F8601-DBCF-426A-1537-47D50F08D405}"/>
              </a:ext>
            </a:extLst>
          </p:cNvPr>
          <p:cNvPicPr>
            <a:picLocks noChangeAspect="1"/>
          </p:cNvPicPr>
          <p:nvPr/>
        </p:nvPicPr>
        <p:blipFill>
          <a:blip r:embed="rId4"/>
          <a:stretch>
            <a:fillRect/>
          </a:stretch>
        </p:blipFill>
        <p:spPr>
          <a:xfrm>
            <a:off x="3346535" y="2458659"/>
            <a:ext cx="2450930" cy="1575847"/>
          </a:xfrm>
          <a:prstGeom prst="rect">
            <a:avLst/>
          </a:prstGeom>
        </p:spPr>
      </p:pic>
      <p:sp>
        <p:nvSpPr>
          <p:cNvPr id="10" name="Arrow: Right 9">
            <a:extLst>
              <a:ext uri="{FF2B5EF4-FFF2-40B4-BE49-F238E27FC236}">
                <a16:creationId xmlns:a16="http://schemas.microsoft.com/office/drawing/2014/main" id="{20EE0F37-5860-48B1-0A41-6CC1AE9BA780}"/>
              </a:ext>
            </a:extLst>
          </p:cNvPr>
          <p:cNvSpPr/>
          <p:nvPr/>
        </p:nvSpPr>
        <p:spPr>
          <a:xfrm>
            <a:off x="2709416" y="3130774"/>
            <a:ext cx="509837" cy="24774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6646698B-09EE-0370-FA6D-555FC3945431}"/>
              </a:ext>
            </a:extLst>
          </p:cNvPr>
          <p:cNvSpPr/>
          <p:nvPr/>
        </p:nvSpPr>
        <p:spPr>
          <a:xfrm>
            <a:off x="5924747" y="3161701"/>
            <a:ext cx="509837" cy="24774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A plastic bottle with a red label&#10;&#10;AI-generated content may be incorrect.">
            <a:extLst>
              <a:ext uri="{FF2B5EF4-FFF2-40B4-BE49-F238E27FC236}">
                <a16:creationId xmlns:a16="http://schemas.microsoft.com/office/drawing/2014/main" id="{FC65B2FE-BEAF-3FF8-6FB4-65336A9E0368}"/>
              </a:ext>
            </a:extLst>
          </p:cNvPr>
          <p:cNvPicPr>
            <a:picLocks noChangeAspect="1"/>
          </p:cNvPicPr>
          <p:nvPr/>
        </p:nvPicPr>
        <p:blipFill>
          <a:blip r:embed="rId5"/>
          <a:stretch>
            <a:fillRect/>
          </a:stretch>
        </p:blipFill>
        <p:spPr>
          <a:xfrm>
            <a:off x="6651831" y="2353632"/>
            <a:ext cx="832175" cy="1802028"/>
          </a:xfrm>
          <a:prstGeom prst="rect">
            <a:avLst/>
          </a:prstGeom>
        </p:spPr>
      </p:pic>
    </p:spTree>
    <p:extLst>
      <p:ext uri="{BB962C8B-B14F-4D97-AF65-F5344CB8AC3E}">
        <p14:creationId xmlns:p14="http://schemas.microsoft.com/office/powerpoint/2010/main" val="311091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8A34BB-257B-76FD-69DF-260DC414E34E}"/>
              </a:ext>
            </a:extLst>
          </p:cNvPr>
          <p:cNvSpPr txBox="1"/>
          <p:nvPr/>
        </p:nvSpPr>
        <p:spPr>
          <a:xfrm>
            <a:off x="480767" y="122251"/>
            <a:ext cx="8135331" cy="1323439"/>
          </a:xfrm>
          <a:prstGeom prst="rect">
            <a:avLst/>
          </a:prstGeom>
          <a:noFill/>
        </p:spPr>
        <p:txBody>
          <a:bodyPr wrap="square">
            <a:spAutoFit/>
          </a:bodyPr>
          <a:lstStyle/>
          <a:p>
            <a:pPr algn="ctr"/>
            <a:r>
              <a:rPr lang="en-US" sz="4000" dirty="0">
                <a:solidFill>
                  <a:srgbClr val="043685"/>
                </a:solidFill>
              </a:rPr>
              <a:t>Do you know a symbol that represents recycling?</a:t>
            </a:r>
          </a:p>
        </p:txBody>
      </p:sp>
      <p:pic>
        <p:nvPicPr>
          <p:cNvPr id="1026" name="Picture 2" descr="Blue Recycle Symbol | Poster">
            <a:extLst>
              <a:ext uri="{FF2B5EF4-FFF2-40B4-BE49-F238E27FC236}">
                <a16:creationId xmlns:a16="http://schemas.microsoft.com/office/drawing/2014/main" id="{5B1C4EE3-67AD-113E-23AB-FE14FEA626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212" b="13906"/>
          <a:stretch/>
        </p:blipFill>
        <p:spPr bwMode="auto">
          <a:xfrm>
            <a:off x="3841366" y="2708248"/>
            <a:ext cx="967231" cy="9399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BFADC0E-26B2-67D1-6D9C-27050231885E}"/>
              </a:ext>
            </a:extLst>
          </p:cNvPr>
          <p:cNvSpPr txBox="1"/>
          <p:nvPr/>
        </p:nvSpPr>
        <p:spPr>
          <a:xfrm>
            <a:off x="3628994" y="1441654"/>
            <a:ext cx="2826273" cy="923330"/>
          </a:xfrm>
          <a:prstGeom prst="rect">
            <a:avLst/>
          </a:prstGeom>
          <a:noFill/>
        </p:spPr>
        <p:txBody>
          <a:bodyPr wrap="square" rtlCol="0">
            <a:spAutoFit/>
          </a:bodyPr>
          <a:lstStyle/>
          <a:p>
            <a:r>
              <a:rPr lang="en-US" dirty="0"/>
              <a:t>This is a common recycling symbol you might see in many different colors. </a:t>
            </a:r>
          </a:p>
        </p:txBody>
      </p:sp>
      <p:pic>
        <p:nvPicPr>
          <p:cNvPr id="7" name="Picture 6">
            <a:extLst>
              <a:ext uri="{FF2B5EF4-FFF2-40B4-BE49-F238E27FC236}">
                <a16:creationId xmlns:a16="http://schemas.microsoft.com/office/drawing/2014/main" id="{BB21DDD0-3713-44FD-AF31-5260BCB714CE}"/>
              </a:ext>
            </a:extLst>
          </p:cNvPr>
          <p:cNvPicPr>
            <a:picLocks noChangeAspect="1"/>
          </p:cNvPicPr>
          <p:nvPr/>
        </p:nvPicPr>
        <p:blipFill>
          <a:blip r:embed="rId4"/>
          <a:srcRect t="2716"/>
          <a:stretch/>
        </p:blipFill>
        <p:spPr>
          <a:xfrm>
            <a:off x="4950911" y="2688221"/>
            <a:ext cx="967231" cy="957188"/>
          </a:xfrm>
          <a:prstGeom prst="rect">
            <a:avLst/>
          </a:prstGeom>
        </p:spPr>
      </p:pic>
      <p:pic>
        <p:nvPicPr>
          <p:cNvPr id="6" name="Picture 5" descr="A black recycle symbol&#10;&#10;AI-generated content may be incorrect.">
            <a:extLst>
              <a:ext uri="{FF2B5EF4-FFF2-40B4-BE49-F238E27FC236}">
                <a16:creationId xmlns:a16="http://schemas.microsoft.com/office/drawing/2014/main" id="{58986E78-1794-CA79-8E70-45BE13104CC1}"/>
              </a:ext>
            </a:extLst>
          </p:cNvPr>
          <p:cNvPicPr>
            <a:picLocks noChangeAspect="1"/>
          </p:cNvPicPr>
          <p:nvPr/>
        </p:nvPicPr>
        <p:blipFill>
          <a:blip r:embed="rId5"/>
          <a:srcRect t="8836"/>
          <a:stretch/>
        </p:blipFill>
        <p:spPr>
          <a:xfrm>
            <a:off x="914113" y="1560135"/>
            <a:ext cx="2826274" cy="2576537"/>
          </a:xfrm>
          <a:prstGeom prst="rect">
            <a:avLst/>
          </a:prstGeom>
        </p:spPr>
      </p:pic>
      <p:sp>
        <p:nvSpPr>
          <p:cNvPr id="2" name="TextBox 1">
            <a:extLst>
              <a:ext uri="{FF2B5EF4-FFF2-40B4-BE49-F238E27FC236}">
                <a16:creationId xmlns:a16="http://schemas.microsoft.com/office/drawing/2014/main" id="{D9EEE9CB-5D4D-3349-1D1C-1D1B21008E55}"/>
              </a:ext>
            </a:extLst>
          </p:cNvPr>
          <p:cNvSpPr txBox="1"/>
          <p:nvPr/>
        </p:nvSpPr>
        <p:spPr>
          <a:xfrm>
            <a:off x="6623017" y="1908029"/>
            <a:ext cx="1993081" cy="1600438"/>
          </a:xfrm>
          <a:prstGeom prst="rect">
            <a:avLst/>
          </a:prstGeom>
          <a:noFill/>
          <a:ln w="28575">
            <a:solidFill>
              <a:srgbClr val="0070C0"/>
            </a:solidFill>
          </a:ln>
        </p:spPr>
        <p:txBody>
          <a:bodyPr wrap="square" rtlCol="0">
            <a:spAutoFit/>
          </a:bodyPr>
          <a:lstStyle/>
          <a:p>
            <a:r>
              <a:rPr lang="en-US" sz="1400" i="1" dirty="0"/>
              <a:t>The recycling symbol does not mean it can be recycled in your area. Always check with your hauler to understand what materials they collect. </a:t>
            </a:r>
          </a:p>
        </p:txBody>
      </p:sp>
    </p:spTree>
    <p:extLst>
      <p:ext uri="{BB962C8B-B14F-4D97-AF65-F5344CB8AC3E}">
        <p14:creationId xmlns:p14="http://schemas.microsoft.com/office/powerpoint/2010/main" val="494751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229C7-7935-34F7-D77A-E2B6A96FFF63}"/>
              </a:ext>
            </a:extLst>
          </p:cNvPr>
          <p:cNvSpPr>
            <a:spLocks noGrp="1"/>
          </p:cNvSpPr>
          <p:nvPr>
            <p:ph type="title"/>
          </p:nvPr>
        </p:nvSpPr>
        <p:spPr/>
        <p:txBody>
          <a:bodyPr/>
          <a:lstStyle/>
          <a:p>
            <a:pPr algn="ctr"/>
            <a:r>
              <a:rPr lang="en-US" dirty="0"/>
              <a:t>Common Materials Recycled </a:t>
            </a:r>
          </a:p>
        </p:txBody>
      </p:sp>
      <p:pic>
        <p:nvPicPr>
          <p:cNvPr id="2064" name="Picture 16" descr="Metal cans">
            <a:extLst>
              <a:ext uri="{FF2B5EF4-FFF2-40B4-BE49-F238E27FC236}">
                <a16:creationId xmlns:a16="http://schemas.microsoft.com/office/drawing/2014/main" id="{A1C8D2CB-50AD-4D54-26BD-CADF1AA96D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8351" y="1445777"/>
            <a:ext cx="1710151" cy="2155653"/>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Glass bottles &amp; jars">
            <a:extLst>
              <a:ext uri="{FF2B5EF4-FFF2-40B4-BE49-F238E27FC236}">
                <a16:creationId xmlns:a16="http://schemas.microsoft.com/office/drawing/2014/main" id="{F17C6151-3EEB-8577-9D8B-A559E3768B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8502" y="1297755"/>
            <a:ext cx="1868405" cy="2355132"/>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Paper &amp; cardboard">
            <a:extLst>
              <a:ext uri="{FF2B5EF4-FFF2-40B4-BE49-F238E27FC236}">
                <a16:creationId xmlns:a16="http://schemas.microsoft.com/office/drawing/2014/main" id="{D6C4F0F5-BD29-5A70-9EAB-7459AA13D4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6907" y="1559385"/>
            <a:ext cx="1572313" cy="198190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lastic bottles &amp; tubs">
            <a:extLst>
              <a:ext uri="{FF2B5EF4-FFF2-40B4-BE49-F238E27FC236}">
                <a16:creationId xmlns:a16="http://schemas.microsoft.com/office/drawing/2014/main" id="{D0AB8FE7-C7ED-1DE0-0908-529A06A4FC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775" y="1408472"/>
            <a:ext cx="1769340" cy="22302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rtons">
            <a:extLst>
              <a:ext uri="{FF2B5EF4-FFF2-40B4-BE49-F238E27FC236}">
                <a16:creationId xmlns:a16="http://schemas.microsoft.com/office/drawing/2014/main" id="{6C5D02E6-08EE-5FF2-DF2D-63A6EBF7C0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66749" y="1434201"/>
            <a:ext cx="1728517" cy="2178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5500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64"/>
                                        </p:tgtEl>
                                        <p:attrNameLst>
                                          <p:attrName>style.visibility</p:attrName>
                                        </p:attrNameLst>
                                      </p:cBhvr>
                                      <p:to>
                                        <p:strVal val="visible"/>
                                      </p:to>
                                    </p:set>
                                    <p:anim calcmode="lin" valueType="num">
                                      <p:cBhvr additive="base">
                                        <p:cTn id="7" dur="500" fill="hold"/>
                                        <p:tgtEl>
                                          <p:spTgt spid="2064"/>
                                        </p:tgtEl>
                                        <p:attrNameLst>
                                          <p:attrName>ppt_x</p:attrName>
                                        </p:attrNameLst>
                                      </p:cBhvr>
                                      <p:tavLst>
                                        <p:tav tm="0">
                                          <p:val>
                                            <p:strVal val="#ppt_x"/>
                                          </p:val>
                                        </p:tav>
                                        <p:tav tm="100000">
                                          <p:val>
                                            <p:strVal val="#ppt_x"/>
                                          </p:val>
                                        </p:tav>
                                      </p:tavLst>
                                    </p:anim>
                                    <p:anim calcmode="lin" valueType="num">
                                      <p:cBhvr additive="base">
                                        <p:cTn id="8" dur="500" fill="hold"/>
                                        <p:tgtEl>
                                          <p:spTgt spid="206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66"/>
                                        </p:tgtEl>
                                        <p:attrNameLst>
                                          <p:attrName>style.visibility</p:attrName>
                                        </p:attrNameLst>
                                      </p:cBhvr>
                                      <p:to>
                                        <p:strVal val="visible"/>
                                      </p:to>
                                    </p:set>
                                    <p:anim calcmode="lin" valueType="num">
                                      <p:cBhvr additive="base">
                                        <p:cTn id="13" dur="500" fill="hold"/>
                                        <p:tgtEl>
                                          <p:spTgt spid="2066"/>
                                        </p:tgtEl>
                                        <p:attrNameLst>
                                          <p:attrName>ppt_x</p:attrName>
                                        </p:attrNameLst>
                                      </p:cBhvr>
                                      <p:tavLst>
                                        <p:tav tm="0">
                                          <p:val>
                                            <p:strVal val="#ppt_x"/>
                                          </p:val>
                                        </p:tav>
                                        <p:tav tm="100000">
                                          <p:val>
                                            <p:strVal val="#ppt_x"/>
                                          </p:val>
                                        </p:tav>
                                      </p:tavLst>
                                    </p:anim>
                                    <p:anim calcmode="lin" valueType="num">
                                      <p:cBhvr additive="base">
                                        <p:cTn id="14" dur="500" fill="hold"/>
                                        <p:tgtEl>
                                          <p:spTgt spid="206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68"/>
                                        </p:tgtEl>
                                        <p:attrNameLst>
                                          <p:attrName>style.visibility</p:attrName>
                                        </p:attrNameLst>
                                      </p:cBhvr>
                                      <p:to>
                                        <p:strVal val="visible"/>
                                      </p:to>
                                    </p:set>
                                    <p:anim calcmode="lin" valueType="num">
                                      <p:cBhvr additive="base">
                                        <p:cTn id="19" dur="500" fill="hold"/>
                                        <p:tgtEl>
                                          <p:spTgt spid="2068"/>
                                        </p:tgtEl>
                                        <p:attrNameLst>
                                          <p:attrName>ppt_x</p:attrName>
                                        </p:attrNameLst>
                                      </p:cBhvr>
                                      <p:tavLst>
                                        <p:tav tm="0">
                                          <p:val>
                                            <p:strVal val="#ppt_x"/>
                                          </p:val>
                                        </p:tav>
                                        <p:tav tm="100000">
                                          <p:val>
                                            <p:strVal val="#ppt_x"/>
                                          </p:val>
                                        </p:tav>
                                      </p:tavLst>
                                    </p:anim>
                                    <p:anim calcmode="lin" valueType="num">
                                      <p:cBhvr additive="base">
                                        <p:cTn id="20" dur="500" fill="hold"/>
                                        <p:tgtEl>
                                          <p:spTgt spid="20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CF70-E521-5663-1E09-F60FEB414BD8}"/>
              </a:ext>
            </a:extLst>
          </p:cNvPr>
          <p:cNvSpPr>
            <a:spLocks noGrp="1"/>
          </p:cNvSpPr>
          <p:nvPr>
            <p:ph type="title"/>
          </p:nvPr>
        </p:nvSpPr>
        <p:spPr/>
        <p:txBody>
          <a:bodyPr/>
          <a:lstStyle/>
          <a:p>
            <a:r>
              <a:rPr lang="en-US" dirty="0"/>
              <a:t>Journey of a Piece of Paper</a:t>
            </a:r>
          </a:p>
        </p:txBody>
      </p:sp>
      <p:pic>
        <p:nvPicPr>
          <p:cNvPr id="5" name="Graphic 4">
            <a:extLst>
              <a:ext uri="{FF2B5EF4-FFF2-40B4-BE49-F238E27FC236}">
                <a16:creationId xmlns:a16="http://schemas.microsoft.com/office/drawing/2014/main" id="{BCF4FE7C-292B-AD21-8738-05C79886DAF0}"/>
              </a:ext>
            </a:extLst>
          </p:cNvPr>
          <p:cNvPicPr>
            <a:picLocks noChangeAspect="1"/>
          </p:cNvPicPr>
          <p:nvPr/>
        </p:nvPicPr>
        <p:blipFill>
          <a:blip r:embed="rId3">
            <a:extLst>
              <a:ext uri="{96DAC541-7B7A-43D3-8B79-37D633B846F1}">
                <asvg:svgBlip xmlns:asvg="http://schemas.microsoft.com/office/drawing/2016/SVG/main" r:embed="rId4"/>
              </a:ext>
              <a:ext uri="{837473B0-CC2E-450A-ABE3-18F120FF3D39}">
                <a1611:picAttrSrcUrl xmlns:a1611="http://schemas.microsoft.com/office/drawing/2016/11/main" r:id="rId5"/>
              </a:ext>
            </a:extLst>
          </a:blip>
          <a:stretch>
            <a:fillRect/>
          </a:stretch>
        </p:blipFill>
        <p:spPr>
          <a:xfrm rot="20200169">
            <a:off x="1194641" y="1338100"/>
            <a:ext cx="1345105" cy="1738148"/>
          </a:xfrm>
          <a:prstGeom prst="rect">
            <a:avLst/>
          </a:prstGeom>
        </p:spPr>
      </p:pic>
      <p:sp>
        <p:nvSpPr>
          <p:cNvPr id="6" name="TextBox 5">
            <a:extLst>
              <a:ext uri="{FF2B5EF4-FFF2-40B4-BE49-F238E27FC236}">
                <a16:creationId xmlns:a16="http://schemas.microsoft.com/office/drawing/2014/main" id="{2B01697A-8005-950E-4880-5B4837030844}"/>
              </a:ext>
            </a:extLst>
          </p:cNvPr>
          <p:cNvSpPr txBox="1"/>
          <p:nvPr/>
        </p:nvSpPr>
        <p:spPr>
          <a:xfrm rot="1179868">
            <a:off x="5852119" y="1974373"/>
            <a:ext cx="2292757" cy="954107"/>
          </a:xfrm>
          <a:prstGeom prst="rect">
            <a:avLst/>
          </a:prstGeom>
          <a:noFill/>
        </p:spPr>
        <p:txBody>
          <a:bodyPr wrap="square" rtlCol="0">
            <a:spAutoFit/>
          </a:bodyPr>
          <a:lstStyle/>
          <a:p>
            <a:pPr algn="ctr"/>
            <a:r>
              <a:rPr lang="en-US" sz="2800" dirty="0">
                <a:latin typeface="ADLaM Display" panose="02010000000000000000" pitchFamily="2" charset="0"/>
                <a:ea typeface="ADLaM Display" panose="02010000000000000000" pitchFamily="2" charset="0"/>
                <a:cs typeface="ADLaM Display" panose="02010000000000000000" pitchFamily="2" charset="0"/>
              </a:rPr>
              <a:t>Where does it go?</a:t>
            </a:r>
          </a:p>
        </p:txBody>
      </p:sp>
      <p:pic>
        <p:nvPicPr>
          <p:cNvPr id="1026" name="Picture 2" descr="Highmark Recycling Bin, 3.25 Gallons, Blue, WB0197">
            <a:extLst>
              <a:ext uri="{FF2B5EF4-FFF2-40B4-BE49-F238E27FC236}">
                <a16:creationId xmlns:a16="http://schemas.microsoft.com/office/drawing/2014/main" id="{B444722A-3E5F-32BC-BA1E-D320C0123E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2167" y="1891861"/>
            <a:ext cx="2339666" cy="26795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arsden Therapy: Crumpled Paper">
            <a:extLst>
              <a:ext uri="{FF2B5EF4-FFF2-40B4-BE49-F238E27FC236}">
                <a16:creationId xmlns:a16="http://schemas.microsoft.com/office/drawing/2014/main" id="{91D6D339-1C98-CCA8-E9F4-AF4D709CF30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729" t="5605" r="17291" b="9885"/>
          <a:stretch/>
        </p:blipFill>
        <p:spPr bwMode="auto">
          <a:xfrm>
            <a:off x="3545468" y="1529745"/>
            <a:ext cx="531429" cy="495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769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 name="Picture 10" descr="Notebook Paper Wide Ruled, Loose Leaf Paper Wide Ruled Notebook Paper Bulk,  Lined Filler Paper for 3 Ring Binders - 10.5” X 8&quot;, for Student, College,  ...">
            <a:extLst>
              <a:ext uri="{FF2B5EF4-FFF2-40B4-BE49-F238E27FC236}">
                <a16:creationId xmlns:a16="http://schemas.microsoft.com/office/drawing/2014/main" id="{5AA250F0-B637-0E26-D483-B4DBF934E1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9662" y="2454595"/>
            <a:ext cx="1803587" cy="1759068"/>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extLst>
              <a:ext uri="{FF2B5EF4-FFF2-40B4-BE49-F238E27FC236}">
                <a16:creationId xmlns:a16="http://schemas.microsoft.com/office/drawing/2014/main" id="{2D575CD7-1D3C-C75A-B6E8-92FC315464B5}"/>
              </a:ext>
            </a:extLst>
          </p:cNvPr>
          <p:cNvSpPr/>
          <p:nvPr/>
        </p:nvSpPr>
        <p:spPr>
          <a:xfrm>
            <a:off x="2918873" y="1139622"/>
            <a:ext cx="418912" cy="24774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Arrow: Right 2">
            <a:extLst>
              <a:ext uri="{FF2B5EF4-FFF2-40B4-BE49-F238E27FC236}">
                <a16:creationId xmlns:a16="http://schemas.microsoft.com/office/drawing/2014/main" id="{BAD424E4-F563-9BC4-56F0-D82A4AA0F0BA}"/>
              </a:ext>
            </a:extLst>
          </p:cNvPr>
          <p:cNvSpPr/>
          <p:nvPr/>
        </p:nvSpPr>
        <p:spPr>
          <a:xfrm>
            <a:off x="5819704" y="1145628"/>
            <a:ext cx="418912" cy="24774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A98AB2F3-EB62-1379-AB09-CFD681A2208D}"/>
              </a:ext>
            </a:extLst>
          </p:cNvPr>
          <p:cNvSpPr/>
          <p:nvPr/>
        </p:nvSpPr>
        <p:spPr>
          <a:xfrm>
            <a:off x="2918873" y="3254132"/>
            <a:ext cx="418912" cy="24774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A9A6A600-3643-2677-0A26-635E948E6480}"/>
              </a:ext>
            </a:extLst>
          </p:cNvPr>
          <p:cNvSpPr/>
          <p:nvPr/>
        </p:nvSpPr>
        <p:spPr>
          <a:xfrm>
            <a:off x="5601682" y="3286390"/>
            <a:ext cx="418912" cy="24774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Connector: Elbow 16">
            <a:extLst>
              <a:ext uri="{FF2B5EF4-FFF2-40B4-BE49-F238E27FC236}">
                <a16:creationId xmlns:a16="http://schemas.microsoft.com/office/drawing/2014/main" id="{4DE14F1B-E01A-7C8A-9582-2E6A67ADF1A3}"/>
              </a:ext>
            </a:extLst>
          </p:cNvPr>
          <p:cNvCxnSpPr/>
          <p:nvPr/>
        </p:nvCxnSpPr>
        <p:spPr>
          <a:xfrm rot="10800000" flipV="1">
            <a:off x="1528971" y="2121583"/>
            <a:ext cx="5718667" cy="333011"/>
          </a:xfrm>
          <a:prstGeom prst="bentConnector2">
            <a:avLst/>
          </a:prstGeom>
        </p:spPr>
        <p:style>
          <a:lnRef idx="2">
            <a:schemeClr val="accent1"/>
          </a:lnRef>
          <a:fillRef idx="0">
            <a:schemeClr val="accent1"/>
          </a:fillRef>
          <a:effectRef idx="1">
            <a:schemeClr val="accent1"/>
          </a:effectRef>
          <a:fontRef idx="minor">
            <a:schemeClr val="tx1"/>
          </a:fontRef>
        </p:style>
      </p:cxnSp>
      <p:sp>
        <p:nvSpPr>
          <p:cNvPr id="18" name="Arrow: Right 17">
            <a:extLst>
              <a:ext uri="{FF2B5EF4-FFF2-40B4-BE49-F238E27FC236}">
                <a16:creationId xmlns:a16="http://schemas.microsoft.com/office/drawing/2014/main" id="{EAFF933D-A62A-8354-5EDC-69C03DBA1F02}"/>
              </a:ext>
            </a:extLst>
          </p:cNvPr>
          <p:cNvSpPr/>
          <p:nvPr/>
        </p:nvSpPr>
        <p:spPr>
          <a:xfrm rot="5400000">
            <a:off x="1362467" y="2235573"/>
            <a:ext cx="333008" cy="23486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8D3D05D3-F70C-09CC-8537-9ED5F618B825}"/>
              </a:ext>
            </a:extLst>
          </p:cNvPr>
          <p:cNvCxnSpPr/>
          <p:nvPr/>
        </p:nvCxnSpPr>
        <p:spPr>
          <a:xfrm flipV="1">
            <a:off x="7247634" y="1952709"/>
            <a:ext cx="0" cy="168878"/>
          </a:xfrm>
          <a:prstGeom prst="line">
            <a:avLst/>
          </a:prstGeom>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CBA0E206-3DD0-BC07-CCE5-D2E96D189466}"/>
              </a:ext>
            </a:extLst>
          </p:cNvPr>
          <p:cNvSpPr/>
          <p:nvPr/>
        </p:nvSpPr>
        <p:spPr>
          <a:xfrm>
            <a:off x="56457" y="173178"/>
            <a:ext cx="535724"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1</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
        <p:nvSpPr>
          <p:cNvPr id="22" name="Rectangle 21">
            <a:extLst>
              <a:ext uri="{FF2B5EF4-FFF2-40B4-BE49-F238E27FC236}">
                <a16:creationId xmlns:a16="http://schemas.microsoft.com/office/drawing/2014/main" id="{1A4437E8-3C08-F2A3-6663-B3207D5EC8F0}"/>
              </a:ext>
            </a:extLst>
          </p:cNvPr>
          <p:cNvSpPr/>
          <p:nvPr/>
        </p:nvSpPr>
        <p:spPr>
          <a:xfrm>
            <a:off x="2911217" y="205539"/>
            <a:ext cx="535724"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2</a:t>
            </a:r>
          </a:p>
        </p:txBody>
      </p:sp>
      <p:sp>
        <p:nvSpPr>
          <p:cNvPr id="23" name="Rectangle 22">
            <a:extLst>
              <a:ext uri="{FF2B5EF4-FFF2-40B4-BE49-F238E27FC236}">
                <a16:creationId xmlns:a16="http://schemas.microsoft.com/office/drawing/2014/main" id="{BBA9F0DF-1EEB-09FF-9BF7-4F9752DB2B0E}"/>
              </a:ext>
            </a:extLst>
          </p:cNvPr>
          <p:cNvSpPr/>
          <p:nvPr/>
        </p:nvSpPr>
        <p:spPr>
          <a:xfrm>
            <a:off x="5833229" y="196020"/>
            <a:ext cx="535724"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3</a:t>
            </a:r>
          </a:p>
        </p:txBody>
      </p:sp>
      <p:sp>
        <p:nvSpPr>
          <p:cNvPr id="24" name="Rectangle 23">
            <a:extLst>
              <a:ext uri="{FF2B5EF4-FFF2-40B4-BE49-F238E27FC236}">
                <a16:creationId xmlns:a16="http://schemas.microsoft.com/office/drawing/2014/main" id="{DA8A974A-AE85-6B5D-5643-5CE9CE398B77}"/>
              </a:ext>
            </a:extLst>
          </p:cNvPr>
          <p:cNvSpPr/>
          <p:nvPr/>
        </p:nvSpPr>
        <p:spPr>
          <a:xfrm>
            <a:off x="134565" y="2184989"/>
            <a:ext cx="535724"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4</a:t>
            </a:r>
          </a:p>
        </p:txBody>
      </p:sp>
      <p:sp>
        <p:nvSpPr>
          <p:cNvPr id="25" name="Rectangle 24">
            <a:extLst>
              <a:ext uri="{FF2B5EF4-FFF2-40B4-BE49-F238E27FC236}">
                <a16:creationId xmlns:a16="http://schemas.microsoft.com/office/drawing/2014/main" id="{B1D53F69-0357-0DD3-0DE8-D169638B9E3C}"/>
              </a:ext>
            </a:extLst>
          </p:cNvPr>
          <p:cNvSpPr/>
          <p:nvPr/>
        </p:nvSpPr>
        <p:spPr>
          <a:xfrm>
            <a:off x="3145842" y="2227241"/>
            <a:ext cx="535724"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5</a:t>
            </a:r>
          </a:p>
        </p:txBody>
      </p:sp>
      <p:sp>
        <p:nvSpPr>
          <p:cNvPr id="27" name="Rectangle 26">
            <a:extLst>
              <a:ext uri="{FF2B5EF4-FFF2-40B4-BE49-F238E27FC236}">
                <a16:creationId xmlns:a16="http://schemas.microsoft.com/office/drawing/2014/main" id="{5B76555F-7CE1-D674-98F4-0D9E47E6DF40}"/>
              </a:ext>
            </a:extLst>
          </p:cNvPr>
          <p:cNvSpPr/>
          <p:nvPr/>
        </p:nvSpPr>
        <p:spPr>
          <a:xfrm>
            <a:off x="5753304" y="2222714"/>
            <a:ext cx="535724"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6</a:t>
            </a:r>
          </a:p>
        </p:txBody>
      </p:sp>
      <p:pic>
        <p:nvPicPr>
          <p:cNvPr id="8" name="Picture 7" descr="A garbage truck parked in a parking lot&#10;&#10;AI-generated content may be incorrect.">
            <a:extLst>
              <a:ext uri="{FF2B5EF4-FFF2-40B4-BE49-F238E27FC236}">
                <a16:creationId xmlns:a16="http://schemas.microsoft.com/office/drawing/2014/main" id="{D3485E36-3E6E-0E26-F34F-39AC380C9AE8}"/>
              </a:ext>
            </a:extLst>
          </p:cNvPr>
          <p:cNvPicPr>
            <a:picLocks noChangeAspect="1"/>
          </p:cNvPicPr>
          <p:nvPr/>
        </p:nvPicPr>
        <p:blipFill>
          <a:blip r:embed="rId4"/>
          <a:srcRect l="4990" t="5801" r="8660" b="22602"/>
          <a:stretch/>
        </p:blipFill>
        <p:spPr>
          <a:xfrm>
            <a:off x="572060" y="700982"/>
            <a:ext cx="2219434" cy="894563"/>
          </a:xfrm>
          <a:prstGeom prst="rect">
            <a:avLst/>
          </a:prstGeom>
        </p:spPr>
      </p:pic>
      <p:pic>
        <p:nvPicPr>
          <p:cNvPr id="7" name="Picture 6" descr="A large pile of cardboard boxes&#10;&#10;AI-generated content may be incorrect.">
            <a:extLst>
              <a:ext uri="{FF2B5EF4-FFF2-40B4-BE49-F238E27FC236}">
                <a16:creationId xmlns:a16="http://schemas.microsoft.com/office/drawing/2014/main" id="{3C5E8E4B-732F-66C0-2777-FF498EDE1C61}"/>
              </a:ext>
            </a:extLst>
          </p:cNvPr>
          <p:cNvPicPr>
            <a:picLocks noChangeAspect="1"/>
          </p:cNvPicPr>
          <p:nvPr/>
        </p:nvPicPr>
        <p:blipFill>
          <a:blip r:embed="rId5"/>
          <a:stretch>
            <a:fillRect/>
          </a:stretch>
        </p:blipFill>
        <p:spPr>
          <a:xfrm>
            <a:off x="6330171" y="422738"/>
            <a:ext cx="2316325" cy="1544216"/>
          </a:xfrm>
          <a:prstGeom prst="rect">
            <a:avLst/>
          </a:prstGeom>
        </p:spPr>
      </p:pic>
      <p:pic>
        <p:nvPicPr>
          <p:cNvPr id="29" name="Picture 28" descr="A large white roll of paper&#10;&#10;AI-generated content may be incorrect.">
            <a:extLst>
              <a:ext uri="{FF2B5EF4-FFF2-40B4-BE49-F238E27FC236}">
                <a16:creationId xmlns:a16="http://schemas.microsoft.com/office/drawing/2014/main" id="{F7642A9E-1F04-773A-6D5D-5FF5ADBB032A}"/>
              </a:ext>
            </a:extLst>
          </p:cNvPr>
          <p:cNvPicPr>
            <a:picLocks noChangeAspect="1"/>
          </p:cNvPicPr>
          <p:nvPr/>
        </p:nvPicPr>
        <p:blipFill>
          <a:blip r:embed="rId6"/>
          <a:srcRect l="11229"/>
          <a:stretch/>
        </p:blipFill>
        <p:spPr>
          <a:xfrm>
            <a:off x="591817" y="2558138"/>
            <a:ext cx="2203963" cy="1655525"/>
          </a:xfrm>
          <a:prstGeom prst="rect">
            <a:avLst/>
          </a:prstGeom>
        </p:spPr>
      </p:pic>
      <p:pic>
        <p:nvPicPr>
          <p:cNvPr id="1026" name="Picture 2" descr="Rumpke Materials Recovery Facility In Columbus, OH">
            <a:extLst>
              <a:ext uri="{FF2B5EF4-FFF2-40B4-BE49-F238E27FC236}">
                <a16:creationId xmlns:a16="http://schemas.microsoft.com/office/drawing/2014/main" id="{13D124FA-4959-7719-E33C-65248E773C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9242" y="337282"/>
            <a:ext cx="2085515" cy="15641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Kid Writing Images – Browse 580,432 Stock Photos, Vectors, and Video |  Adobe Stock">
            <a:extLst>
              <a:ext uri="{FF2B5EF4-FFF2-40B4-BE49-F238E27FC236}">
                <a16:creationId xmlns:a16="http://schemas.microsoft.com/office/drawing/2014/main" id="{0550C799-4A7C-BA9D-DDAF-AAB27AA5091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9180" t="62080" r="29904"/>
          <a:stretch/>
        </p:blipFill>
        <p:spPr bwMode="auto">
          <a:xfrm>
            <a:off x="6368953" y="2940950"/>
            <a:ext cx="2486223" cy="1031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52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08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18" grpId="0" animBg="1"/>
      <p:bldP spid="21" grpId="0"/>
      <p:bldP spid="22" grpId="0"/>
      <p:bldP spid="23" grpId="0"/>
      <p:bldP spid="24" grpId="0"/>
      <p:bldP spid="25"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A9E1E-E8C0-FEF2-DA7E-C8BA179FCC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4C8090-A4FC-3B9B-88F5-D76A3AA9F331}"/>
              </a:ext>
            </a:extLst>
          </p:cNvPr>
          <p:cNvSpPr>
            <a:spLocks noGrp="1"/>
          </p:cNvSpPr>
          <p:nvPr>
            <p:ph type="title"/>
          </p:nvPr>
        </p:nvSpPr>
        <p:spPr/>
        <p:txBody>
          <a:bodyPr/>
          <a:lstStyle/>
          <a:p>
            <a:r>
              <a:rPr lang="en-US" dirty="0"/>
              <a:t>If You Trash It… Where Does it Go?</a:t>
            </a:r>
          </a:p>
        </p:txBody>
      </p:sp>
      <p:pic>
        <p:nvPicPr>
          <p:cNvPr id="5" name="Graphic 4">
            <a:extLst>
              <a:ext uri="{FF2B5EF4-FFF2-40B4-BE49-F238E27FC236}">
                <a16:creationId xmlns:a16="http://schemas.microsoft.com/office/drawing/2014/main" id="{BB787D79-278B-D145-39B6-18992F5657B9}"/>
              </a:ext>
            </a:extLst>
          </p:cNvPr>
          <p:cNvPicPr>
            <a:picLocks noChangeAspect="1"/>
          </p:cNvPicPr>
          <p:nvPr/>
        </p:nvPicPr>
        <p:blipFill>
          <a:blip r:embed="rId3">
            <a:extLst>
              <a:ext uri="{96DAC541-7B7A-43D3-8B79-37D633B846F1}">
                <asvg:svgBlip xmlns:asvg="http://schemas.microsoft.com/office/drawing/2016/SVG/main" r:embed="rId4"/>
              </a:ext>
              <a:ext uri="{837473B0-CC2E-450A-ABE3-18F120FF3D39}">
                <a1611:picAttrSrcUrl xmlns:a1611="http://schemas.microsoft.com/office/drawing/2016/11/main" r:id="rId5"/>
              </a:ext>
            </a:extLst>
          </a:blip>
          <a:stretch>
            <a:fillRect/>
          </a:stretch>
        </p:blipFill>
        <p:spPr>
          <a:xfrm rot="20200169">
            <a:off x="1194641" y="1338100"/>
            <a:ext cx="1345105" cy="1738148"/>
          </a:xfrm>
          <a:prstGeom prst="rect">
            <a:avLst/>
          </a:prstGeom>
        </p:spPr>
      </p:pic>
      <p:sp>
        <p:nvSpPr>
          <p:cNvPr id="6" name="TextBox 5">
            <a:extLst>
              <a:ext uri="{FF2B5EF4-FFF2-40B4-BE49-F238E27FC236}">
                <a16:creationId xmlns:a16="http://schemas.microsoft.com/office/drawing/2014/main" id="{46949BA0-0BAE-2133-691B-D4B190F34DE6}"/>
              </a:ext>
            </a:extLst>
          </p:cNvPr>
          <p:cNvSpPr txBox="1"/>
          <p:nvPr/>
        </p:nvSpPr>
        <p:spPr>
          <a:xfrm rot="1179868">
            <a:off x="5627186" y="1959488"/>
            <a:ext cx="2292757" cy="954107"/>
          </a:xfrm>
          <a:prstGeom prst="rect">
            <a:avLst/>
          </a:prstGeom>
          <a:noFill/>
        </p:spPr>
        <p:txBody>
          <a:bodyPr wrap="square" rtlCol="0">
            <a:spAutoFit/>
          </a:bodyPr>
          <a:lstStyle/>
          <a:p>
            <a:pPr algn="ctr"/>
            <a:r>
              <a:rPr lang="en-US" sz="2800" dirty="0">
                <a:latin typeface="ADLaM Display" panose="02010000000000000000" pitchFamily="2" charset="0"/>
                <a:ea typeface="ADLaM Display" panose="02010000000000000000" pitchFamily="2" charset="0"/>
                <a:cs typeface="ADLaM Display" panose="02010000000000000000" pitchFamily="2" charset="0"/>
              </a:rPr>
              <a:t>Where does it go?</a:t>
            </a:r>
          </a:p>
        </p:txBody>
      </p:sp>
      <p:pic>
        <p:nvPicPr>
          <p:cNvPr id="4" name="Picture 3">
            <a:extLst>
              <a:ext uri="{FF2B5EF4-FFF2-40B4-BE49-F238E27FC236}">
                <a16:creationId xmlns:a16="http://schemas.microsoft.com/office/drawing/2014/main" id="{A0D1192E-68FC-CC75-E1F3-085197DF5EEF}"/>
              </a:ext>
            </a:extLst>
          </p:cNvPr>
          <p:cNvPicPr>
            <a:picLocks noChangeAspect="1"/>
          </p:cNvPicPr>
          <p:nvPr/>
        </p:nvPicPr>
        <p:blipFill>
          <a:blip r:embed="rId6"/>
          <a:srcRect l="10308" t="5653" r="5005" b="2617"/>
          <a:stretch/>
        </p:blipFill>
        <p:spPr>
          <a:xfrm>
            <a:off x="3105459" y="1711043"/>
            <a:ext cx="2376462" cy="2814452"/>
          </a:xfrm>
          <a:prstGeom prst="rect">
            <a:avLst/>
          </a:prstGeom>
        </p:spPr>
      </p:pic>
      <p:pic>
        <p:nvPicPr>
          <p:cNvPr id="2050" name="Picture 2" descr="Marsden Therapy: Crumpled Paper">
            <a:extLst>
              <a:ext uri="{FF2B5EF4-FFF2-40B4-BE49-F238E27FC236}">
                <a16:creationId xmlns:a16="http://schemas.microsoft.com/office/drawing/2014/main" id="{81BE5A53-D279-ADD8-8CB0-5AA4625C701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729" t="5605" r="17291" b="9885"/>
          <a:stretch/>
        </p:blipFill>
        <p:spPr bwMode="auto">
          <a:xfrm>
            <a:off x="3576447" y="1463299"/>
            <a:ext cx="531429" cy="495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525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66E64-1F19-6F4F-74C8-0B9FB5DFD24B}"/>
              </a:ext>
            </a:extLst>
          </p:cNvPr>
          <p:cNvSpPr>
            <a:spLocks noGrp="1"/>
          </p:cNvSpPr>
          <p:nvPr>
            <p:ph type="title"/>
          </p:nvPr>
        </p:nvSpPr>
        <p:spPr>
          <a:xfrm>
            <a:off x="190497" y="332084"/>
            <a:ext cx="8763001" cy="469691"/>
          </a:xfrm>
        </p:spPr>
        <p:txBody>
          <a:bodyPr>
            <a:noAutofit/>
          </a:bodyPr>
          <a:lstStyle/>
          <a:p>
            <a:r>
              <a:rPr lang="en-US" sz="3600" b="1" i="0" dirty="0">
                <a:solidFill>
                  <a:schemeClr val="accent1"/>
                </a:solidFill>
                <a:effectLst/>
                <a:latin typeface="titillium web" panose="00000500000000000000" pitchFamily="2" charset="0"/>
              </a:rPr>
              <a:t>… To the Franklin County Sanitary Landfill</a:t>
            </a:r>
            <a:endParaRPr lang="en-US" sz="3600" dirty="0">
              <a:solidFill>
                <a:schemeClr val="accent1"/>
              </a:solidFill>
            </a:endParaRPr>
          </a:p>
        </p:txBody>
      </p:sp>
      <p:pic>
        <p:nvPicPr>
          <p:cNvPr id="4" name="Picture 3" descr="A dump truck in a dirt field&#10;&#10;Description automatically generated">
            <a:extLst>
              <a:ext uri="{FF2B5EF4-FFF2-40B4-BE49-F238E27FC236}">
                <a16:creationId xmlns:a16="http://schemas.microsoft.com/office/drawing/2014/main" id="{58F0BE9D-0B8F-770C-6FCF-9B7FAC384D76}"/>
              </a:ext>
            </a:extLst>
          </p:cNvPr>
          <p:cNvPicPr>
            <a:picLocks noChangeAspect="1"/>
          </p:cNvPicPr>
          <p:nvPr/>
        </p:nvPicPr>
        <p:blipFill>
          <a:blip r:embed="rId3"/>
          <a:stretch>
            <a:fillRect/>
          </a:stretch>
        </p:blipFill>
        <p:spPr>
          <a:xfrm>
            <a:off x="2776081" y="1639829"/>
            <a:ext cx="3591833" cy="2394771"/>
          </a:xfrm>
          <a:prstGeom prst="rect">
            <a:avLst/>
          </a:prstGeom>
          <a:ln>
            <a:solidFill>
              <a:schemeClr val="tx1"/>
            </a:solidFill>
            <a:extLst>
              <a:ext uri="{C807C97D-BFC1-408E-A445-0C87EB9F89A2}">
                <ask:lineSketchStyleProps xmlns:ask="http://schemas.microsoft.com/office/drawing/2018/sketchyshapes">
                  <ask:type>
                    <ask:lineSketchNone/>
                  </ask:type>
                </ask:lineSketchStyleProps>
              </a:ext>
            </a:extLst>
          </a:ln>
        </p:spPr>
      </p:pic>
      <p:sp>
        <p:nvSpPr>
          <p:cNvPr id="5" name="TextBox 4">
            <a:extLst>
              <a:ext uri="{FF2B5EF4-FFF2-40B4-BE49-F238E27FC236}">
                <a16:creationId xmlns:a16="http://schemas.microsoft.com/office/drawing/2014/main" id="{B1D2E002-1937-457A-EE96-DE77672CB812}"/>
              </a:ext>
            </a:extLst>
          </p:cNvPr>
          <p:cNvSpPr txBox="1"/>
          <p:nvPr/>
        </p:nvSpPr>
        <p:spPr>
          <a:xfrm>
            <a:off x="2439429" y="801775"/>
            <a:ext cx="4265137" cy="369332"/>
          </a:xfrm>
          <a:prstGeom prst="rect">
            <a:avLst/>
          </a:prstGeom>
          <a:noFill/>
        </p:spPr>
        <p:txBody>
          <a:bodyPr wrap="square" rtlCol="0">
            <a:spAutoFit/>
          </a:bodyPr>
          <a:lstStyle/>
          <a:p>
            <a:pPr algn="ctr"/>
            <a:r>
              <a:rPr lang="en-US" b="0" i="0" dirty="0">
                <a:solidFill>
                  <a:srgbClr val="0A1D39"/>
                </a:solidFill>
                <a:effectLst/>
                <a:latin typeface="inherit"/>
              </a:rPr>
              <a:t>Grove City</a:t>
            </a:r>
            <a:r>
              <a:rPr lang="en-US" b="0" i="0" dirty="0">
                <a:solidFill>
                  <a:srgbClr val="0A1D39"/>
                </a:solidFill>
                <a:effectLst/>
                <a:latin typeface="barlow" panose="00000500000000000000" pitchFamily="2" charset="0"/>
              </a:rPr>
              <a:t>, </a:t>
            </a:r>
            <a:r>
              <a:rPr lang="en-US" b="0" i="0" dirty="0">
                <a:solidFill>
                  <a:srgbClr val="0A1D39"/>
                </a:solidFill>
                <a:effectLst/>
                <a:latin typeface="inherit"/>
              </a:rPr>
              <a:t>OH</a:t>
            </a:r>
            <a:endParaRPr lang="en-US" b="0" i="0" dirty="0">
              <a:solidFill>
                <a:srgbClr val="0A1D39"/>
              </a:solidFill>
              <a:effectLst/>
              <a:latin typeface="barlow" panose="00000500000000000000" pitchFamily="2" charset="0"/>
            </a:endParaRPr>
          </a:p>
        </p:txBody>
      </p:sp>
      <p:pic>
        <p:nvPicPr>
          <p:cNvPr id="6" name="Picture 5" descr="A blue text on a black background&#10;&#10;AI-generated content may be incorrect.">
            <a:extLst>
              <a:ext uri="{FF2B5EF4-FFF2-40B4-BE49-F238E27FC236}">
                <a16:creationId xmlns:a16="http://schemas.microsoft.com/office/drawing/2014/main" id="{5A68EFA4-3157-57E5-D20F-376A6CFF63C8}"/>
              </a:ext>
            </a:extLst>
          </p:cNvPr>
          <p:cNvPicPr>
            <a:picLocks noChangeAspect="1"/>
          </p:cNvPicPr>
          <p:nvPr/>
        </p:nvPicPr>
        <p:blipFill>
          <a:blip r:embed="rId4"/>
          <a:srcRect r="75417"/>
          <a:stretch/>
        </p:blipFill>
        <p:spPr>
          <a:xfrm>
            <a:off x="629965" y="1192991"/>
            <a:ext cx="1896412" cy="1800810"/>
          </a:xfrm>
          <a:prstGeom prst="rect">
            <a:avLst/>
          </a:prstGeom>
        </p:spPr>
      </p:pic>
      <p:sp>
        <p:nvSpPr>
          <p:cNvPr id="3" name="TextBox 2">
            <a:extLst>
              <a:ext uri="{FF2B5EF4-FFF2-40B4-BE49-F238E27FC236}">
                <a16:creationId xmlns:a16="http://schemas.microsoft.com/office/drawing/2014/main" id="{F67A6355-1E7E-8D08-684F-7869582EAD83}"/>
              </a:ext>
            </a:extLst>
          </p:cNvPr>
          <p:cNvSpPr txBox="1"/>
          <p:nvPr/>
        </p:nvSpPr>
        <p:spPr>
          <a:xfrm>
            <a:off x="6704566" y="2248584"/>
            <a:ext cx="2061275" cy="646331"/>
          </a:xfrm>
          <a:prstGeom prst="rect">
            <a:avLst/>
          </a:prstGeom>
          <a:noFill/>
        </p:spPr>
        <p:txBody>
          <a:bodyPr wrap="square" rtlCol="0">
            <a:spAutoFit/>
          </a:bodyPr>
          <a:lstStyle/>
          <a:p>
            <a:r>
              <a:rPr lang="en-US" dirty="0"/>
              <a:t>Buried = not made into new products. </a:t>
            </a:r>
          </a:p>
        </p:txBody>
      </p:sp>
    </p:spTree>
    <p:extLst>
      <p:ext uri="{BB962C8B-B14F-4D97-AF65-F5344CB8AC3E}">
        <p14:creationId xmlns:p14="http://schemas.microsoft.com/office/powerpoint/2010/main" val="1486368768"/>
      </p:ext>
    </p:extLst>
  </p:cSld>
  <p:clrMapOvr>
    <a:masterClrMapping/>
  </p:clrMapOvr>
</p:sld>
</file>

<file path=ppt/theme/theme1.xml><?xml version="1.0" encoding="utf-8"?>
<a:theme xmlns:a="http://schemas.openxmlformats.org/drawingml/2006/main" name="022774_SWACO_Additional_Templates_16-9_v2-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13bf768-148d-4c9b-9769-4721b56d05fd" xsi:nil="true"/>
    <lcf76f155ced4ddcb4097134ff3c332f xmlns="7344b210-1a01-4003-b0fa-3de9ebc1d298">
      <Terms xmlns="http://schemas.microsoft.com/office/infopath/2007/PartnerControls"/>
    </lcf76f155ced4ddcb4097134ff3c332f>
    <m2b78b0a04544a219d5e5b010258a16a xmlns="7344b210-1a01-4003-b0fa-3de9ebc1d298">
      <Terms xmlns="http://schemas.microsoft.com/office/infopath/2007/PartnerControls"/>
    </m2b78b0a04544a219d5e5b010258a16a>
    <led51017e3194e8ea1ed6ae2686d8f80 xmlns="7344b210-1a01-4003-b0fa-3de9ebc1d298">
      <Terms xmlns="http://schemas.microsoft.com/office/infopath/2007/PartnerControls"/>
    </led51017e3194e8ea1ed6ae2686d8f80>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382D77321D42E40AAD7B9A5E2D1E2C7" ma:contentTypeVersion="22" ma:contentTypeDescription="Create a new document." ma:contentTypeScope="" ma:versionID="0f2b41be051cf70d750b295b1a75f5c0">
  <xsd:schema xmlns:xsd="http://www.w3.org/2001/XMLSchema" xmlns:xs="http://www.w3.org/2001/XMLSchema" xmlns:p="http://schemas.microsoft.com/office/2006/metadata/properties" xmlns:ns2="7344b210-1a01-4003-b0fa-3de9ebc1d298" xmlns:ns3="613bf768-148d-4c9b-9769-4721b56d05fd" xmlns:ns4="4a822cae-b346-45a2-a5ef-bf0405b34c25" targetNamespace="http://schemas.microsoft.com/office/2006/metadata/properties" ma:root="true" ma:fieldsID="34ad2bc3d33c886214627c1d64d42661" ns2:_="" ns3:_="" ns4:_="">
    <xsd:import namespace="7344b210-1a01-4003-b0fa-3de9ebc1d298"/>
    <xsd:import namespace="613bf768-148d-4c9b-9769-4721b56d05fd"/>
    <xsd:import namespace="4a822cae-b346-45a2-a5ef-bf0405b34c25"/>
    <xsd:element name="properties">
      <xsd:complexType>
        <xsd:sequence>
          <xsd:element name="documentManagement">
            <xsd:complexType>
              <xsd:all>
                <xsd:element ref="ns2:led51017e3194e8ea1ed6ae2686d8f80" minOccurs="0"/>
                <xsd:element ref="ns3:TaxCatchAll" minOccurs="0"/>
                <xsd:element ref="ns2:m2b78b0a04544a219d5e5b010258a16a" minOccurs="0"/>
                <xsd:element ref="ns2:MediaServiceMetadata" minOccurs="0"/>
                <xsd:element ref="ns2:MediaServiceFastMetadata" minOccurs="0"/>
                <xsd:element ref="ns4:SharedWithUsers" minOccurs="0"/>
                <xsd:element ref="ns4:SharedWithDetails" minOccurs="0"/>
                <xsd:element ref="ns2:MediaServiceAutoTags" minOccurs="0"/>
                <xsd:element ref="ns2:MediaServiceDateTaken" minOccurs="0"/>
                <xsd:element ref="ns2:MediaServiceOCR" minOccurs="0"/>
                <xsd:element ref="ns2:MediaServiceEventHashCode" minOccurs="0"/>
                <xsd:element ref="ns2:MediaServiceGenerationTim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44b210-1a01-4003-b0fa-3de9ebc1d298" elementFormDefault="qualified">
    <xsd:import namespace="http://schemas.microsoft.com/office/2006/documentManagement/types"/>
    <xsd:import namespace="http://schemas.microsoft.com/office/infopath/2007/PartnerControls"/>
    <xsd:element name="led51017e3194e8ea1ed6ae2686d8f80" ma:index="9" nillable="true" ma:taxonomy="true" ma:internalName="led51017e3194e8ea1ed6ae2686d8f80" ma:taxonomyFieldName="Initiative" ma:displayName="Initiative" ma:default="" ma:fieldId="{5ed51017-e319-4e8e-a1ed-6ae2686d8f80}" ma:sspId="89b664f5-d490-4bf4-b541-e9ffae6b7897" ma:termSetId="047002bc-1d77-4c12-aaae-0e1f810d7bbb" ma:anchorId="00000000-0000-0000-0000-000000000000" ma:open="false" ma:isKeyword="false">
      <xsd:complexType>
        <xsd:sequence>
          <xsd:element ref="pc:Terms" minOccurs="0" maxOccurs="1"/>
        </xsd:sequence>
      </xsd:complexType>
    </xsd:element>
    <xsd:element name="m2b78b0a04544a219d5e5b010258a16a" ma:index="12" nillable="true" ma:taxonomy="true" ma:internalName="m2b78b0a04544a219d5e5b010258a16a" ma:taxonomyFieldName="Item" ma:displayName="Item" ma:default="" ma:fieldId="{62b78b0a-0454-4a21-9d5e-5b010258a16a}" ma:sspId="89b664f5-d490-4bf4-b541-e9ffae6b7897" ma:termSetId="09ecf15e-bae1-43f3-8397-afa115fecad5" ma:anchorId="00000000-0000-0000-0000-000000000000" ma:open="false" ma:isKeyword="false">
      <xsd:complexType>
        <xsd:sequence>
          <xsd:element ref="pc:Terms" minOccurs="0" maxOccurs="1"/>
        </xsd:sequence>
      </xsd:complexType>
    </xsd:element>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AutoTags" ma:index="17" nillable="true" ma:displayName="MediaServiceAutoTags" ma:description="" ma:internalName="MediaServiceAutoTags"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OCR" ma:index="19" nillable="true" ma:displayName="MediaServiceOCR" ma:internalName="MediaServiceOCR" ma:readOnly="true">
      <xsd:simpleType>
        <xsd:restriction base="dms:Note">
          <xsd:maxLength value="255"/>
        </xsd:restriction>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element name="MediaServiceLocation" ma:index="24" nillable="true" ma:displayName="Location" ma:internalName="MediaServiceLocation" ma:readOnly="true">
      <xsd:simpleType>
        <xsd:restriction base="dms:Text"/>
      </xsd:simpleType>
    </xsd:element>
    <xsd:element name="MediaLengthInSeconds" ma:index="25" nillable="true" ma:displayName="Length (seconds)"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89b664f5-d490-4bf4-b541-e9ffae6b789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13bf768-148d-4c9b-9769-4721b56d05fd" elementFormDefault="qualified">
    <xsd:import namespace="http://schemas.microsoft.com/office/2006/documentManagement/types"/>
    <xsd:import namespace="http://schemas.microsoft.com/office/infopath/2007/PartnerControls"/>
    <xsd:element name="TaxCatchAll" ma:index="10" nillable="true" ma:displayName="Taxonomy Catch All Column" ma:description="" ma:hidden="true" ma:list="{15a3170c-7f47-464d-8dcc-bc258b905085}" ma:internalName="TaxCatchAll" ma:showField="CatchAllData" ma:web="613bf768-148d-4c9b-9769-4721b56d05f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a822cae-b346-45a2-a5ef-bf0405b34c25" elementFormDefault="qualified">
    <xsd:import namespace="http://schemas.microsoft.com/office/2006/documentManagement/types"/>
    <xsd:import namespace="http://schemas.microsoft.com/office/infopath/2007/PartnerControls"/>
    <xsd:element name="SharedWithUsers" ma:index="15"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F4103D5-961D-4A71-BFB4-92307A992C96}">
  <ds:schemaRefs>
    <ds:schemaRef ds:uri="613bf768-148d-4c9b-9769-4721b56d05fd"/>
    <ds:schemaRef ds:uri="7344b210-1a01-4003-b0fa-3de9ebc1d298"/>
    <ds:schemaRef ds:uri="http://purl.org/dc/terms/"/>
    <ds:schemaRef ds:uri="http://schemas.microsoft.com/office/infopath/2007/PartnerControls"/>
    <ds:schemaRef ds:uri="http://purl.org/dc/elements/1.1/"/>
    <ds:schemaRef ds:uri="http://schemas.openxmlformats.org/package/2006/metadata/core-properties"/>
    <ds:schemaRef ds:uri="http://schemas.microsoft.com/office/2006/metadata/properties"/>
    <ds:schemaRef ds:uri="http://schemas.microsoft.com/office/2006/documentManagement/types"/>
    <ds:schemaRef ds:uri="4a822cae-b346-45a2-a5ef-bf0405b34c25"/>
    <ds:schemaRef ds:uri="http://www.w3.org/XML/1998/namespace"/>
    <ds:schemaRef ds:uri="http://purl.org/dc/dcmitype/"/>
  </ds:schemaRefs>
</ds:datastoreItem>
</file>

<file path=customXml/itemProps2.xml><?xml version="1.0" encoding="utf-8"?>
<ds:datastoreItem xmlns:ds="http://schemas.openxmlformats.org/officeDocument/2006/customXml" ds:itemID="{E57C1F19-E021-4EFA-A3B3-D5B39BEDB7BB}">
  <ds:schemaRefs>
    <ds:schemaRef ds:uri="http://schemas.microsoft.com/sharepoint/v3/contenttype/forms"/>
  </ds:schemaRefs>
</ds:datastoreItem>
</file>

<file path=customXml/itemProps3.xml><?xml version="1.0" encoding="utf-8"?>
<ds:datastoreItem xmlns:ds="http://schemas.openxmlformats.org/officeDocument/2006/customXml" ds:itemID="{4C89753C-2D1D-40F6-A876-FE66CC7164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44b210-1a01-4003-b0fa-3de9ebc1d298"/>
    <ds:schemaRef ds:uri="613bf768-148d-4c9b-9769-4721b56d05fd"/>
    <ds:schemaRef ds:uri="4a822cae-b346-45a2-a5ef-bf0405b34c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022774_SWACO_Additional_Templates_16-9_v2-0.potx</Template>
  <TotalTime>52720</TotalTime>
  <Words>2005</Words>
  <Application>Microsoft Office PowerPoint</Application>
  <PresentationFormat>On-screen Show (16:9)</PresentationFormat>
  <Paragraphs>125</Paragraphs>
  <Slides>20</Slides>
  <Notes>15</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ADLaM Display</vt:lpstr>
      <vt:lpstr>Aptos</vt:lpstr>
      <vt:lpstr>Aptos SemiBold</vt:lpstr>
      <vt:lpstr>Architects Daughter</vt:lpstr>
      <vt:lpstr>Arial</vt:lpstr>
      <vt:lpstr>barlow</vt:lpstr>
      <vt:lpstr>Calibri</vt:lpstr>
      <vt:lpstr>inherit</vt:lpstr>
      <vt:lpstr>titillium web</vt:lpstr>
      <vt:lpstr>022774_SWACO_Additional_Templates_16-9_v2-0</vt:lpstr>
      <vt:lpstr>PowerPoint Presentation</vt:lpstr>
      <vt:lpstr>PowerPoint Presentation</vt:lpstr>
      <vt:lpstr>Recycling is the process of collecting and processing materials that would otherwise be thrown away as trash and turning them into new products.  (US-EPA)</vt:lpstr>
      <vt:lpstr>PowerPoint Presentation</vt:lpstr>
      <vt:lpstr>Common Materials Recycled </vt:lpstr>
      <vt:lpstr>Journey of a Piece of Paper</vt:lpstr>
      <vt:lpstr>PowerPoint Presentation</vt:lpstr>
      <vt:lpstr>If You Trash It… Where Does it Go?</vt:lpstr>
      <vt:lpstr>… To the Franklin County Sanitary Landfill</vt:lpstr>
      <vt:lpstr>How Much Trash Comes to the Landfill Daily?</vt:lpstr>
      <vt:lpstr>Materials that End Up in the Landfill</vt:lpstr>
      <vt:lpstr>There are Benefits of Recycling</vt:lpstr>
      <vt:lpstr>PowerPoint Presentation</vt:lpstr>
      <vt:lpstr>PowerPoint Presentation</vt:lpstr>
      <vt:lpstr>PowerPoint Presentation</vt:lpstr>
      <vt:lpstr>Recycle Right</vt:lpstr>
      <vt:lpstr>PowerPoint Presentation</vt:lpstr>
      <vt:lpstr>PowerPoint Presentation</vt:lpstr>
      <vt:lpstr>Teacher Notes</vt:lpstr>
      <vt:lpstr>Teacher Notes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Dengel</dc:creator>
  <cp:lastModifiedBy>Leah Cordier</cp:lastModifiedBy>
  <cp:revision>46</cp:revision>
  <cp:lastPrinted>2024-09-11T16:22:53Z</cp:lastPrinted>
  <dcterms:created xsi:type="dcterms:W3CDTF">2016-12-13T16:21:15Z</dcterms:created>
  <dcterms:modified xsi:type="dcterms:W3CDTF">2025-11-18T20:31:23Z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0x010100F382D77321D42E40AAD7B9A5E2D1E2C7</vt:lpwstr>
  </property>
  <property fmtid="{D5CDD505-2E9C-101B-9397-08002B2CF9AE}" pid="3" name="MediaServiceImageTags">
    <vt:lpwstr/>
  </property>
  <property fmtid="{D5CDD505-2E9C-101B-9397-08002B2CF9AE}" pid="4" name="Item">
    <vt:lpwstr/>
  </property>
  <property fmtid="{D5CDD505-2E9C-101B-9397-08002B2CF9AE}" pid="5" name="Initiative">
    <vt:lpwstr/>
  </property>
</Properties>
</file>