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468" r:id="rId5"/>
    <p:sldId id="602" r:id="rId6"/>
    <p:sldId id="603" r:id="rId7"/>
    <p:sldId id="605" r:id="rId8"/>
    <p:sldId id="606" r:id="rId9"/>
    <p:sldId id="607" r:id="rId10"/>
    <p:sldId id="608" r:id="rId11"/>
    <p:sldId id="609" r:id="rId12"/>
    <p:sldId id="610" r:id="rId13"/>
    <p:sldId id="611" r:id="rId14"/>
    <p:sldId id="612" r:id="rId15"/>
    <p:sldId id="613" r:id="rId16"/>
    <p:sldId id="614" r:id="rId17"/>
    <p:sldId id="615" r:id="rId18"/>
  </p:sldIdLst>
  <p:sldSz cx="9144000" cy="5143500" type="screen16x9"/>
  <p:notesSz cx="9144000" cy="6980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089292-48EE-EC45-B1E3-CEB1BFCEEF2B}">
          <p14:sldIdLst>
            <p14:sldId id="468"/>
            <p14:sldId id="602"/>
            <p14:sldId id="603"/>
            <p14:sldId id="605"/>
            <p14:sldId id="606"/>
            <p14:sldId id="607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8B9CE9-DA0C-566D-0B81-4F808ADAF7A1}" name="Kristi Higginbotham" initials="KH" userId="S::kristi.higginbotham@swaco.org::c199fd97-5c68-42c5-9221-e056b0f277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685"/>
    <a:srgbClr val="118DD6"/>
    <a:srgbClr val="8CE365"/>
    <a:srgbClr val="57E5FF"/>
    <a:srgbClr val="35B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3C3C6-48AE-4655-AACA-DD8E32321B0A}" v="85" dt="2024-12-09T17:53:03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24" autoAdjust="0"/>
  </p:normalViewPr>
  <p:slideViewPr>
    <p:cSldViewPr snapToGrid="0" snapToObjects="1">
      <p:cViewPr varScale="1">
        <p:scale>
          <a:sx n="141" d="100"/>
          <a:sy n="141" d="100"/>
        </p:scale>
        <p:origin x="92" y="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0-11T15:51:37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5425 15021 0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FB96-0401-4584-8062-44D326AFF2D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8088" y="873125"/>
            <a:ext cx="4187825" cy="235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59239"/>
            <a:ext cx="7315200" cy="2748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015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630015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3FF19-B6E2-41C6-8D8F-628183607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*In Franklin Co alone, about 4,000 tons of material is landfilled a day. 1.1 million tons in 2017.  Since it’s hard to think in terms of tonnage, this is the equivalent to about 800 elephants/day (10,000 </a:t>
            </a:r>
            <a:r>
              <a:rPr lang="en-US" baseline="0" dirty="0" err="1"/>
              <a:t>lbs</a:t>
            </a:r>
            <a:r>
              <a:rPr lang="en-US" baseline="0" dirty="0"/>
              <a:t> each).</a:t>
            </a:r>
          </a:p>
          <a:p>
            <a:endParaRPr lang="en-US" baseline="0" dirty="0"/>
          </a:p>
          <a:p>
            <a:pPr defTabSz="900593">
              <a:defRPr/>
            </a:pPr>
            <a:r>
              <a:rPr lang="en-US" baseline="0" dirty="0"/>
              <a:t>Another way to think about this is the landfill </a:t>
            </a:r>
            <a:r>
              <a:rPr lang="en-US" baseline="0"/>
              <a:t>has 600-700 </a:t>
            </a:r>
            <a:r>
              <a:rPr lang="en-US" baseline="0" dirty="0"/>
              <a:t>trucks a day dumping materials generated by biz and residents in our Country. </a:t>
            </a:r>
          </a:p>
          <a:p>
            <a:endParaRPr lang="en-US" baseline="0" dirty="0"/>
          </a:p>
          <a:p>
            <a:r>
              <a:rPr lang="en-US" baseline="0" dirty="0"/>
              <a:t>Notice I didn’t say garbage or trash landfilled, because what is landfilled are valuable materials, we are just ignoring the value. </a:t>
            </a:r>
          </a:p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DD514-94D2-49F7-9353-28FF4B70B7D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0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3625" y="531813"/>
            <a:ext cx="4737100" cy="2665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Landfill Presentation Dec 2012 FINAL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63A9A3-05D7-412F-9804-6E9BD08FFE7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just ideas for graphics. Do we have some that could represent each stakeholder mentioned in the text above that would be better?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how can you get involved. </a:t>
            </a:r>
          </a:p>
          <a:p>
            <a:endParaRPr lang="en-US" dirty="0"/>
          </a:p>
          <a:p>
            <a:r>
              <a:rPr lang="en-US" dirty="0"/>
              <a:t>Know what’s accepted for recycling and practice this at home and work. </a:t>
            </a:r>
          </a:p>
          <a:p>
            <a:endParaRPr lang="en-US" dirty="0"/>
          </a:p>
          <a:p>
            <a:r>
              <a:rPr lang="en-US" dirty="0"/>
              <a:t>Does any of this surprise anyone? Do you have questions about things you’re currently recycling that aren’t accepted? </a:t>
            </a:r>
          </a:p>
          <a:p>
            <a:endParaRPr lang="en-US" dirty="0"/>
          </a:p>
          <a:p>
            <a:r>
              <a:rPr lang="en-US" dirty="0"/>
              <a:t>What about those </a:t>
            </a:r>
            <a:r>
              <a:rPr lang="en-US" dirty="0" err="1"/>
              <a:t>starbucks</a:t>
            </a:r>
            <a:r>
              <a:rPr lang="en-US" dirty="0"/>
              <a:t> and other carry out coffee cups? Are you recycling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3798-033E-4555-B110-43D1D7E0E8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5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Danna will add food waste tips down the road when we implement that program more in schools.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7720" r="2132"/>
          <a:stretch/>
        </p:blipFill>
        <p:spPr>
          <a:xfrm>
            <a:off x="1" y="0"/>
            <a:ext cx="9144000" cy="5489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650" y="2769075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019199_PPT_Cover_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4252"/>
            <a:ext cx="9141714" cy="1385316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4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3808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29366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8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287229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28276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122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6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664988"/>
            <a:ext cx="9144000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26026" y="4460319"/>
            <a:ext cx="1017974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6" r="2019" b="25000"/>
          <a:stretch/>
        </p:blipFill>
        <p:spPr>
          <a:xfrm>
            <a:off x="8593592" y="0"/>
            <a:ext cx="304191" cy="5143501"/>
          </a:xfrm>
          <a:prstGeom prst="rect">
            <a:avLst/>
          </a:prstGeom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083669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664988"/>
            <a:ext cx="2133600" cy="273844"/>
          </a:xfrm>
        </p:spPr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2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7005_PPT-Wide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33568"/>
            <a:ext cx="2133600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3356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b="70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75458" y="3661111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38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89877" y="3598937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6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29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978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5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880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366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5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269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  <p:sldLayoutId id="2147483660" r:id="rId16"/>
    <p:sldLayoutId id="21474836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4368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swaco.org/320/Start-A-Recycling-Progra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321/Teacher-Lesson-Plans-Student-Activiti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hyperlink" Target="https://www.swaco.org/402/Kids-Game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38cH8y_Pg8" TargetMode="External"/><Relationship Id="rId3" Type="http://schemas.openxmlformats.org/officeDocument/2006/relationships/hyperlink" Target="https://www.swaco.org/468/School-Tours---Select-a-Program" TargetMode="External"/><Relationship Id="rId7" Type="http://schemas.openxmlformats.org/officeDocument/2006/relationships/hyperlink" Target="https://recycleright.org/quiz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rumpke.com/contact-us/schedule-facility-tou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" TargetMode="External"/><Relationship Id="rId2" Type="http://schemas.openxmlformats.org/officeDocument/2006/relationships/hyperlink" Target="mailto:schools@swaco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recycleright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video" Target="https://www.youtube.com/embed/S38cH8y_Pg8?feature=oembed" TargetMode="External"/><Relationship Id="rId7" Type="http://schemas.openxmlformats.org/officeDocument/2006/relationships/customXml" Target="../ink/ink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hyperlink" Target="https://www.youtube.com/watch?v=UW58rpj0PRw" TargetMode="External"/><Relationship Id="rId5" Type="http://schemas.openxmlformats.org/officeDocument/2006/relationships/notesSlide" Target="../notesSlides/notesSlide3.xml"/><Relationship Id="rId10" Type="http://schemas.openxmlformats.org/officeDocument/2006/relationships/hyperlink" Target="https://www.youtube.com/watch?v=g9s-2V4ZqrA" TargetMode="Externa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9D132-F984-927D-2C21-5546D0FA891B}"/>
              </a:ext>
            </a:extLst>
          </p:cNvPr>
          <p:cNvSpPr txBox="1"/>
          <p:nvPr/>
        </p:nvSpPr>
        <p:spPr>
          <a:xfrm>
            <a:off x="4091093" y="1551648"/>
            <a:ext cx="49106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43685"/>
                </a:solidFill>
              </a:rPr>
              <a:t>Recycling in Schools</a:t>
            </a:r>
            <a:br>
              <a:rPr lang="en-US" altLang="en-US" sz="4000" dirty="0">
                <a:solidFill>
                  <a:srgbClr val="043685"/>
                </a:solidFill>
              </a:rPr>
            </a:br>
            <a:r>
              <a:rPr lang="en-US" altLang="en-US" sz="2400" dirty="0">
                <a:solidFill>
                  <a:srgbClr val="043685"/>
                </a:solidFill>
              </a:rPr>
              <a:t>Students Can Be the Difference</a:t>
            </a:r>
            <a:endParaRPr lang="en-US" sz="2800" dirty="0">
              <a:solidFill>
                <a:srgbClr val="043685"/>
              </a:solidFill>
            </a:endParaRPr>
          </a:p>
        </p:txBody>
      </p:sp>
      <p:pic>
        <p:nvPicPr>
          <p:cNvPr id="5" name="Picture 4" descr="019199_PPT_Cover_1.png">
            <a:extLst>
              <a:ext uri="{FF2B5EF4-FFF2-40B4-BE49-F238E27FC236}">
                <a16:creationId xmlns:a16="http://schemas.microsoft.com/office/drawing/2014/main" id="{FA405720-682D-8E16-39E0-EF19BA01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67866"/>
            <a:ext cx="9144000" cy="1375634"/>
          </a:xfrm>
          <a:prstGeom prst="rect">
            <a:avLst/>
          </a:prstGeom>
        </p:spPr>
      </p:pic>
      <p:pic>
        <p:nvPicPr>
          <p:cNvPr id="6" name="Picture 5" descr="A group of children looking up&#10;&#10;Description automatically generated">
            <a:extLst>
              <a:ext uri="{FF2B5EF4-FFF2-40B4-BE49-F238E27FC236}">
                <a16:creationId xmlns:a16="http://schemas.microsoft.com/office/drawing/2014/main" id="{4775B0A2-C24B-01AA-EEF7-4573BC85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15" y="80472"/>
            <a:ext cx="3317149" cy="3134471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3255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50032-BFDC-48F3-AF08-BD99282B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83" y="273072"/>
            <a:ext cx="9000417" cy="459656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/>
              <a:t>Items Typically Accepted for Recycling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F8EED-5AF9-4B1D-9E64-EE2696C1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39" y="1023942"/>
            <a:ext cx="6462321" cy="342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21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E1E9-F323-F4B3-E1B3-CEB7E797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64" y="156430"/>
            <a:ext cx="6567693" cy="857250"/>
          </a:xfrm>
        </p:spPr>
        <p:txBody>
          <a:bodyPr>
            <a:noAutofit/>
          </a:bodyPr>
          <a:lstStyle/>
          <a:p>
            <a:r>
              <a:rPr lang="en-US" sz="3200" dirty="0"/>
              <a:t>Print Your Signs and Place at Eye-Level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C5612-F731-1E53-EC54-7F5DFDBB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8" y="1119066"/>
            <a:ext cx="2151573" cy="281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2ACA3-59C7-F6CE-3230-70B2A3CB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21" y="1155387"/>
            <a:ext cx="2168190" cy="2832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E699F-D640-7C84-134F-D9549A9CF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79" y="1155387"/>
            <a:ext cx="2149248" cy="2832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C9EA53-ECFA-1E34-DA7F-511CFB4B6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55387"/>
            <a:ext cx="2168190" cy="2838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470AC-C4EE-4ADA-19C6-B10792E62971}"/>
              </a:ext>
            </a:extLst>
          </p:cNvPr>
          <p:cNvSpPr txBox="1"/>
          <p:nvPr/>
        </p:nvSpPr>
        <p:spPr>
          <a:xfrm>
            <a:off x="204148" y="4129820"/>
            <a:ext cx="35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Visit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7"/>
              </a:rPr>
              <a:t>swaco.org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print your signs!</a:t>
            </a:r>
            <a:endParaRPr lang="en-US" sz="1600" i="1" u="sng" dirty="0"/>
          </a:p>
        </p:txBody>
      </p:sp>
    </p:spTree>
    <p:extLst>
      <p:ext uri="{BB962C8B-B14F-4D97-AF65-F5344CB8AC3E}">
        <p14:creationId xmlns:p14="http://schemas.microsoft.com/office/powerpoint/2010/main" val="238707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643A5-8D18-7509-83E3-629C2979FA50}"/>
              </a:ext>
            </a:extLst>
          </p:cNvPr>
          <p:cNvSpPr txBox="1"/>
          <p:nvPr/>
        </p:nvSpPr>
        <p:spPr>
          <a:xfrm>
            <a:off x="400894" y="264213"/>
            <a:ext cx="8342211" cy="523220"/>
          </a:xfrm>
          <a:custGeom>
            <a:avLst/>
            <a:gdLst>
              <a:gd name="connsiteX0" fmla="*/ 0 w 8342211"/>
              <a:gd name="connsiteY0" fmla="*/ 0 h 523220"/>
              <a:gd name="connsiteX1" fmla="*/ 778606 w 8342211"/>
              <a:gd name="connsiteY1" fmla="*/ 0 h 523220"/>
              <a:gd name="connsiteX2" fmla="*/ 1473791 w 8342211"/>
              <a:gd name="connsiteY2" fmla="*/ 0 h 523220"/>
              <a:gd name="connsiteX3" fmla="*/ 2168975 w 8342211"/>
              <a:gd name="connsiteY3" fmla="*/ 0 h 523220"/>
              <a:gd name="connsiteX4" fmla="*/ 2697315 w 8342211"/>
              <a:gd name="connsiteY4" fmla="*/ 0 h 523220"/>
              <a:gd name="connsiteX5" fmla="*/ 3142233 w 8342211"/>
              <a:gd name="connsiteY5" fmla="*/ 0 h 523220"/>
              <a:gd name="connsiteX6" fmla="*/ 3920839 w 8342211"/>
              <a:gd name="connsiteY6" fmla="*/ 0 h 523220"/>
              <a:gd name="connsiteX7" fmla="*/ 4449179 w 8342211"/>
              <a:gd name="connsiteY7" fmla="*/ 0 h 523220"/>
              <a:gd name="connsiteX8" fmla="*/ 5311208 w 8342211"/>
              <a:gd name="connsiteY8" fmla="*/ 0 h 523220"/>
              <a:gd name="connsiteX9" fmla="*/ 6089814 w 8342211"/>
              <a:gd name="connsiteY9" fmla="*/ 0 h 523220"/>
              <a:gd name="connsiteX10" fmla="*/ 6784998 w 8342211"/>
              <a:gd name="connsiteY10" fmla="*/ 0 h 523220"/>
              <a:gd name="connsiteX11" fmla="*/ 7396760 w 8342211"/>
              <a:gd name="connsiteY11" fmla="*/ 0 h 523220"/>
              <a:gd name="connsiteX12" fmla="*/ 8342211 w 8342211"/>
              <a:gd name="connsiteY12" fmla="*/ 0 h 523220"/>
              <a:gd name="connsiteX13" fmla="*/ 8342211 w 8342211"/>
              <a:gd name="connsiteY13" fmla="*/ 523220 h 523220"/>
              <a:gd name="connsiteX14" fmla="*/ 7480183 w 8342211"/>
              <a:gd name="connsiteY14" fmla="*/ 523220 h 523220"/>
              <a:gd name="connsiteX15" fmla="*/ 6701576 w 8342211"/>
              <a:gd name="connsiteY15" fmla="*/ 523220 h 523220"/>
              <a:gd name="connsiteX16" fmla="*/ 6089814 w 8342211"/>
              <a:gd name="connsiteY16" fmla="*/ 523220 h 523220"/>
              <a:gd name="connsiteX17" fmla="*/ 5644896 w 8342211"/>
              <a:gd name="connsiteY17" fmla="*/ 523220 h 523220"/>
              <a:gd name="connsiteX18" fmla="*/ 4782868 w 8342211"/>
              <a:gd name="connsiteY18" fmla="*/ 523220 h 523220"/>
              <a:gd name="connsiteX19" fmla="*/ 4337950 w 8342211"/>
              <a:gd name="connsiteY19" fmla="*/ 523220 h 523220"/>
              <a:gd name="connsiteX20" fmla="*/ 3475921 w 8342211"/>
              <a:gd name="connsiteY20" fmla="*/ 523220 h 523220"/>
              <a:gd name="connsiteX21" fmla="*/ 2864159 w 8342211"/>
              <a:gd name="connsiteY21" fmla="*/ 523220 h 523220"/>
              <a:gd name="connsiteX22" fmla="*/ 2085553 w 8342211"/>
              <a:gd name="connsiteY22" fmla="*/ 523220 h 523220"/>
              <a:gd name="connsiteX23" fmla="*/ 1640635 w 8342211"/>
              <a:gd name="connsiteY23" fmla="*/ 523220 h 523220"/>
              <a:gd name="connsiteX24" fmla="*/ 945451 w 8342211"/>
              <a:gd name="connsiteY24" fmla="*/ 523220 h 523220"/>
              <a:gd name="connsiteX25" fmla="*/ 0 w 8342211"/>
              <a:gd name="connsiteY25" fmla="*/ 523220 h 523220"/>
              <a:gd name="connsiteX26" fmla="*/ 0 w 8342211"/>
              <a:gd name="connsiteY2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342211" h="523220" extrusionOk="0">
                <a:moveTo>
                  <a:pt x="0" y="0"/>
                </a:moveTo>
                <a:cubicBezTo>
                  <a:pt x="216625" y="30275"/>
                  <a:pt x="619844" y="28977"/>
                  <a:pt x="778606" y="0"/>
                </a:cubicBezTo>
                <a:cubicBezTo>
                  <a:pt x="937368" y="-28977"/>
                  <a:pt x="1315792" y="27376"/>
                  <a:pt x="1473791" y="0"/>
                </a:cubicBezTo>
                <a:cubicBezTo>
                  <a:pt x="1631791" y="-27376"/>
                  <a:pt x="1962226" y="26242"/>
                  <a:pt x="2168975" y="0"/>
                </a:cubicBezTo>
                <a:cubicBezTo>
                  <a:pt x="2375724" y="-26242"/>
                  <a:pt x="2566496" y="5915"/>
                  <a:pt x="2697315" y="0"/>
                </a:cubicBezTo>
                <a:cubicBezTo>
                  <a:pt x="2828134" y="-5915"/>
                  <a:pt x="2979612" y="6837"/>
                  <a:pt x="3142233" y="0"/>
                </a:cubicBezTo>
                <a:cubicBezTo>
                  <a:pt x="3304854" y="-6837"/>
                  <a:pt x="3649048" y="2914"/>
                  <a:pt x="3920839" y="0"/>
                </a:cubicBezTo>
                <a:cubicBezTo>
                  <a:pt x="4192630" y="-2914"/>
                  <a:pt x="4257173" y="24958"/>
                  <a:pt x="4449179" y="0"/>
                </a:cubicBezTo>
                <a:cubicBezTo>
                  <a:pt x="4641185" y="-24958"/>
                  <a:pt x="5068226" y="12147"/>
                  <a:pt x="5311208" y="0"/>
                </a:cubicBezTo>
                <a:cubicBezTo>
                  <a:pt x="5554190" y="-12147"/>
                  <a:pt x="5720817" y="36182"/>
                  <a:pt x="6089814" y="0"/>
                </a:cubicBezTo>
                <a:cubicBezTo>
                  <a:pt x="6458811" y="-36182"/>
                  <a:pt x="6487135" y="-1783"/>
                  <a:pt x="6784998" y="0"/>
                </a:cubicBezTo>
                <a:cubicBezTo>
                  <a:pt x="7082861" y="1783"/>
                  <a:pt x="7112049" y="-5360"/>
                  <a:pt x="7396760" y="0"/>
                </a:cubicBezTo>
                <a:cubicBezTo>
                  <a:pt x="7681471" y="5360"/>
                  <a:pt x="7940241" y="20893"/>
                  <a:pt x="8342211" y="0"/>
                </a:cubicBezTo>
                <a:cubicBezTo>
                  <a:pt x="8366714" y="120118"/>
                  <a:pt x="8342150" y="303923"/>
                  <a:pt x="8342211" y="523220"/>
                </a:cubicBezTo>
                <a:cubicBezTo>
                  <a:pt x="7931852" y="540765"/>
                  <a:pt x="7655905" y="481439"/>
                  <a:pt x="7480183" y="523220"/>
                </a:cubicBezTo>
                <a:cubicBezTo>
                  <a:pt x="7304461" y="565001"/>
                  <a:pt x="7011218" y="508870"/>
                  <a:pt x="6701576" y="523220"/>
                </a:cubicBezTo>
                <a:cubicBezTo>
                  <a:pt x="6391934" y="537570"/>
                  <a:pt x="6350307" y="540658"/>
                  <a:pt x="6089814" y="523220"/>
                </a:cubicBezTo>
                <a:cubicBezTo>
                  <a:pt x="5829321" y="505782"/>
                  <a:pt x="5834863" y="540555"/>
                  <a:pt x="5644896" y="523220"/>
                </a:cubicBezTo>
                <a:cubicBezTo>
                  <a:pt x="5454929" y="505885"/>
                  <a:pt x="5126240" y="551700"/>
                  <a:pt x="4782868" y="523220"/>
                </a:cubicBezTo>
                <a:cubicBezTo>
                  <a:pt x="4439496" y="494740"/>
                  <a:pt x="4446585" y="525229"/>
                  <a:pt x="4337950" y="523220"/>
                </a:cubicBezTo>
                <a:cubicBezTo>
                  <a:pt x="4229315" y="521211"/>
                  <a:pt x="3787960" y="519901"/>
                  <a:pt x="3475921" y="523220"/>
                </a:cubicBezTo>
                <a:cubicBezTo>
                  <a:pt x="3163882" y="526539"/>
                  <a:pt x="3106570" y="547044"/>
                  <a:pt x="2864159" y="523220"/>
                </a:cubicBezTo>
                <a:cubicBezTo>
                  <a:pt x="2621748" y="499396"/>
                  <a:pt x="2473418" y="518990"/>
                  <a:pt x="2085553" y="523220"/>
                </a:cubicBezTo>
                <a:cubicBezTo>
                  <a:pt x="1697688" y="527450"/>
                  <a:pt x="1796829" y="506176"/>
                  <a:pt x="1640635" y="523220"/>
                </a:cubicBezTo>
                <a:cubicBezTo>
                  <a:pt x="1484441" y="540264"/>
                  <a:pt x="1260870" y="495909"/>
                  <a:pt x="945451" y="523220"/>
                </a:cubicBezTo>
                <a:cubicBezTo>
                  <a:pt x="630032" y="550531"/>
                  <a:pt x="324365" y="522701"/>
                  <a:pt x="0" y="523220"/>
                </a:cubicBezTo>
                <a:cubicBezTo>
                  <a:pt x="-575" y="265229"/>
                  <a:pt x="6413" y="120895"/>
                  <a:pt x="0" y="0"/>
                </a:cubicBezTo>
                <a:close/>
              </a:path>
            </a:pathLst>
          </a:custGeom>
          <a:noFill/>
          <a:ln w="12700">
            <a:noFill/>
            <a:extLst>
              <a:ext uri="{C807C97D-BFC1-408E-A445-0C87EB9F89A2}">
                <ask:lineSketchStyleProps xmlns:ask="http://schemas.microsoft.com/office/drawing/2018/sketchyshapes" sd="1764569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43685"/>
                </a:solidFill>
                <a:latin typeface="+mj-lt"/>
              </a:rPr>
              <a:t>Tips and Resources to Make Recycling Easier for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E974B-9F07-8A04-7D4E-91014EAF7BE3}"/>
              </a:ext>
            </a:extLst>
          </p:cNvPr>
          <p:cNvSpPr txBox="1"/>
          <p:nvPr/>
        </p:nvSpPr>
        <p:spPr>
          <a:xfrm>
            <a:off x="639628" y="1602254"/>
            <a:ext cx="445055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Check out our </a:t>
            </a: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 Lesson Plans and Student Activities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Let students play </a:t>
            </a:r>
            <a:r>
              <a:rPr lang="en-US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online games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endParaRPr lang="en-US" sz="2000" dirty="0"/>
          </a:p>
        </p:txBody>
      </p:sp>
      <p:pic>
        <p:nvPicPr>
          <p:cNvPr id="1028" name="Picture 4" descr="Start A Recycling Program | SWACO, OH">
            <a:extLst>
              <a:ext uri="{FF2B5EF4-FFF2-40B4-BE49-F238E27FC236}">
                <a16:creationId xmlns:a16="http://schemas.microsoft.com/office/drawing/2014/main" id="{4D6955E6-1DF1-6FD7-00F0-D3B882C3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1" y="1116723"/>
            <a:ext cx="3189243" cy="2725704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946840">
                  <a:custGeom>
                    <a:avLst/>
                    <a:gdLst>
                      <a:gd name="connsiteX0" fmla="*/ 0 w 3189243"/>
                      <a:gd name="connsiteY0" fmla="*/ 0 h 2725704"/>
                      <a:gd name="connsiteX1" fmla="*/ 574064 w 3189243"/>
                      <a:gd name="connsiteY1" fmla="*/ 0 h 2725704"/>
                      <a:gd name="connsiteX2" fmla="*/ 1211912 w 3189243"/>
                      <a:gd name="connsiteY2" fmla="*/ 0 h 2725704"/>
                      <a:gd name="connsiteX3" fmla="*/ 1754084 w 3189243"/>
                      <a:gd name="connsiteY3" fmla="*/ 0 h 2725704"/>
                      <a:gd name="connsiteX4" fmla="*/ 2455717 w 3189243"/>
                      <a:gd name="connsiteY4" fmla="*/ 0 h 2725704"/>
                      <a:gd name="connsiteX5" fmla="*/ 3189243 w 3189243"/>
                      <a:gd name="connsiteY5" fmla="*/ 0 h 2725704"/>
                      <a:gd name="connsiteX6" fmla="*/ 3189243 w 3189243"/>
                      <a:gd name="connsiteY6" fmla="*/ 735940 h 2725704"/>
                      <a:gd name="connsiteX7" fmla="*/ 3189243 w 3189243"/>
                      <a:gd name="connsiteY7" fmla="*/ 1362852 h 2725704"/>
                      <a:gd name="connsiteX8" fmla="*/ 3189243 w 3189243"/>
                      <a:gd name="connsiteY8" fmla="*/ 1962507 h 2725704"/>
                      <a:gd name="connsiteX9" fmla="*/ 3189243 w 3189243"/>
                      <a:gd name="connsiteY9" fmla="*/ 2725704 h 2725704"/>
                      <a:gd name="connsiteX10" fmla="*/ 2487610 w 3189243"/>
                      <a:gd name="connsiteY10" fmla="*/ 2725704 h 2725704"/>
                      <a:gd name="connsiteX11" fmla="*/ 1785976 w 3189243"/>
                      <a:gd name="connsiteY11" fmla="*/ 2725704 h 2725704"/>
                      <a:gd name="connsiteX12" fmla="*/ 1211912 w 3189243"/>
                      <a:gd name="connsiteY12" fmla="*/ 2725704 h 2725704"/>
                      <a:gd name="connsiteX13" fmla="*/ 574064 w 3189243"/>
                      <a:gd name="connsiteY13" fmla="*/ 2725704 h 2725704"/>
                      <a:gd name="connsiteX14" fmla="*/ 0 w 3189243"/>
                      <a:gd name="connsiteY14" fmla="*/ 2725704 h 2725704"/>
                      <a:gd name="connsiteX15" fmla="*/ 0 w 3189243"/>
                      <a:gd name="connsiteY15" fmla="*/ 1989764 h 2725704"/>
                      <a:gd name="connsiteX16" fmla="*/ 0 w 3189243"/>
                      <a:gd name="connsiteY16" fmla="*/ 1308338 h 2725704"/>
                      <a:gd name="connsiteX17" fmla="*/ 0 w 3189243"/>
                      <a:gd name="connsiteY17" fmla="*/ 708683 h 2725704"/>
                      <a:gd name="connsiteX18" fmla="*/ 0 w 3189243"/>
                      <a:gd name="connsiteY18" fmla="*/ 0 h 2725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189243" h="2725704" extrusionOk="0">
                        <a:moveTo>
                          <a:pt x="0" y="0"/>
                        </a:moveTo>
                        <a:cubicBezTo>
                          <a:pt x="276843" y="26755"/>
                          <a:pt x="327429" y="4475"/>
                          <a:pt x="574064" y="0"/>
                        </a:cubicBezTo>
                        <a:cubicBezTo>
                          <a:pt x="820699" y="-4475"/>
                          <a:pt x="962708" y="-24704"/>
                          <a:pt x="1211912" y="0"/>
                        </a:cubicBezTo>
                        <a:cubicBezTo>
                          <a:pt x="1461116" y="24704"/>
                          <a:pt x="1612677" y="-21492"/>
                          <a:pt x="1754084" y="0"/>
                        </a:cubicBezTo>
                        <a:cubicBezTo>
                          <a:pt x="1895491" y="21492"/>
                          <a:pt x="2193900" y="1486"/>
                          <a:pt x="2455717" y="0"/>
                        </a:cubicBezTo>
                        <a:cubicBezTo>
                          <a:pt x="2717534" y="-1486"/>
                          <a:pt x="2921487" y="-31930"/>
                          <a:pt x="3189243" y="0"/>
                        </a:cubicBezTo>
                        <a:cubicBezTo>
                          <a:pt x="3165268" y="310701"/>
                          <a:pt x="3180435" y="538572"/>
                          <a:pt x="3189243" y="735940"/>
                        </a:cubicBezTo>
                        <a:cubicBezTo>
                          <a:pt x="3198051" y="933308"/>
                          <a:pt x="3194112" y="1177617"/>
                          <a:pt x="3189243" y="1362852"/>
                        </a:cubicBezTo>
                        <a:cubicBezTo>
                          <a:pt x="3184374" y="1548087"/>
                          <a:pt x="3182090" y="1672778"/>
                          <a:pt x="3189243" y="1962507"/>
                        </a:cubicBezTo>
                        <a:cubicBezTo>
                          <a:pt x="3196396" y="2252237"/>
                          <a:pt x="3196366" y="2391082"/>
                          <a:pt x="3189243" y="2725704"/>
                        </a:cubicBezTo>
                        <a:cubicBezTo>
                          <a:pt x="2905754" y="2741821"/>
                          <a:pt x="2777867" y="2745342"/>
                          <a:pt x="2487610" y="2725704"/>
                        </a:cubicBezTo>
                        <a:cubicBezTo>
                          <a:pt x="2197353" y="2706066"/>
                          <a:pt x="2048832" y="2727878"/>
                          <a:pt x="1785976" y="2725704"/>
                        </a:cubicBezTo>
                        <a:cubicBezTo>
                          <a:pt x="1523120" y="2723530"/>
                          <a:pt x="1331803" y="2705034"/>
                          <a:pt x="1211912" y="2725704"/>
                        </a:cubicBezTo>
                        <a:cubicBezTo>
                          <a:pt x="1092021" y="2746374"/>
                          <a:pt x="743978" y="2704884"/>
                          <a:pt x="574064" y="2725704"/>
                        </a:cubicBezTo>
                        <a:cubicBezTo>
                          <a:pt x="404150" y="2746524"/>
                          <a:pt x="283388" y="2738316"/>
                          <a:pt x="0" y="2725704"/>
                        </a:cubicBezTo>
                        <a:cubicBezTo>
                          <a:pt x="-12394" y="2378033"/>
                          <a:pt x="1713" y="2308935"/>
                          <a:pt x="0" y="1989764"/>
                        </a:cubicBezTo>
                        <a:cubicBezTo>
                          <a:pt x="-1713" y="1670593"/>
                          <a:pt x="-28220" y="1590255"/>
                          <a:pt x="0" y="1308338"/>
                        </a:cubicBezTo>
                        <a:cubicBezTo>
                          <a:pt x="28220" y="1026421"/>
                          <a:pt x="8049" y="963954"/>
                          <a:pt x="0" y="708683"/>
                        </a:cubicBezTo>
                        <a:cubicBezTo>
                          <a:pt x="-8049" y="453412"/>
                          <a:pt x="34201" y="2850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3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6A808-F2A6-589F-9959-1FE07BF7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40" y="1013498"/>
            <a:ext cx="2450106" cy="1432522"/>
          </a:xfrm>
          <a:custGeom>
            <a:avLst/>
            <a:gdLst>
              <a:gd name="connsiteX0" fmla="*/ 0 w 2450106"/>
              <a:gd name="connsiteY0" fmla="*/ 0 h 1432522"/>
              <a:gd name="connsiteX1" fmla="*/ 539023 w 2450106"/>
              <a:gd name="connsiteY1" fmla="*/ 0 h 1432522"/>
              <a:gd name="connsiteX2" fmla="*/ 1200552 w 2450106"/>
              <a:gd name="connsiteY2" fmla="*/ 0 h 1432522"/>
              <a:gd name="connsiteX3" fmla="*/ 1862081 w 2450106"/>
              <a:gd name="connsiteY3" fmla="*/ 0 h 1432522"/>
              <a:gd name="connsiteX4" fmla="*/ 2450106 w 2450106"/>
              <a:gd name="connsiteY4" fmla="*/ 0 h 1432522"/>
              <a:gd name="connsiteX5" fmla="*/ 2450106 w 2450106"/>
              <a:gd name="connsiteY5" fmla="*/ 448857 h 1432522"/>
              <a:gd name="connsiteX6" fmla="*/ 2450106 w 2450106"/>
              <a:gd name="connsiteY6" fmla="*/ 912039 h 1432522"/>
              <a:gd name="connsiteX7" fmla="*/ 2450106 w 2450106"/>
              <a:gd name="connsiteY7" fmla="*/ 1432522 h 1432522"/>
              <a:gd name="connsiteX8" fmla="*/ 1788577 w 2450106"/>
              <a:gd name="connsiteY8" fmla="*/ 1432522 h 1432522"/>
              <a:gd name="connsiteX9" fmla="*/ 1249554 w 2450106"/>
              <a:gd name="connsiteY9" fmla="*/ 1432522 h 1432522"/>
              <a:gd name="connsiteX10" fmla="*/ 686030 w 2450106"/>
              <a:gd name="connsiteY10" fmla="*/ 1432522 h 1432522"/>
              <a:gd name="connsiteX11" fmla="*/ 0 w 2450106"/>
              <a:gd name="connsiteY11" fmla="*/ 1432522 h 1432522"/>
              <a:gd name="connsiteX12" fmla="*/ 0 w 2450106"/>
              <a:gd name="connsiteY12" fmla="*/ 955015 h 1432522"/>
              <a:gd name="connsiteX13" fmla="*/ 0 w 2450106"/>
              <a:gd name="connsiteY13" fmla="*/ 448857 h 1432522"/>
              <a:gd name="connsiteX14" fmla="*/ 0 w 2450106"/>
              <a:gd name="connsiteY14" fmla="*/ 0 h 143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0106" h="1432522" fill="none" extrusionOk="0">
                <a:moveTo>
                  <a:pt x="0" y="0"/>
                </a:moveTo>
                <a:cubicBezTo>
                  <a:pt x="124641" y="16268"/>
                  <a:pt x="426311" y="24207"/>
                  <a:pt x="539023" y="0"/>
                </a:cubicBezTo>
                <a:cubicBezTo>
                  <a:pt x="651735" y="-24207"/>
                  <a:pt x="879170" y="13041"/>
                  <a:pt x="1200552" y="0"/>
                </a:cubicBezTo>
                <a:cubicBezTo>
                  <a:pt x="1521934" y="-13041"/>
                  <a:pt x="1671753" y="-21734"/>
                  <a:pt x="1862081" y="0"/>
                </a:cubicBezTo>
                <a:cubicBezTo>
                  <a:pt x="2052409" y="21734"/>
                  <a:pt x="2298536" y="-10337"/>
                  <a:pt x="2450106" y="0"/>
                </a:cubicBezTo>
                <a:cubicBezTo>
                  <a:pt x="2433916" y="187364"/>
                  <a:pt x="2427870" y="229243"/>
                  <a:pt x="2450106" y="448857"/>
                </a:cubicBezTo>
                <a:cubicBezTo>
                  <a:pt x="2472342" y="668471"/>
                  <a:pt x="2431471" y="750277"/>
                  <a:pt x="2450106" y="912039"/>
                </a:cubicBezTo>
                <a:cubicBezTo>
                  <a:pt x="2468741" y="1073801"/>
                  <a:pt x="2435296" y="1315831"/>
                  <a:pt x="2450106" y="1432522"/>
                </a:cubicBezTo>
                <a:cubicBezTo>
                  <a:pt x="2242285" y="1435644"/>
                  <a:pt x="1984161" y="1406820"/>
                  <a:pt x="1788577" y="1432522"/>
                </a:cubicBezTo>
                <a:cubicBezTo>
                  <a:pt x="1592993" y="1458224"/>
                  <a:pt x="1483584" y="1434000"/>
                  <a:pt x="1249554" y="1432522"/>
                </a:cubicBezTo>
                <a:cubicBezTo>
                  <a:pt x="1015524" y="1431044"/>
                  <a:pt x="887494" y="1437520"/>
                  <a:pt x="686030" y="1432522"/>
                </a:cubicBezTo>
                <a:cubicBezTo>
                  <a:pt x="484566" y="1427524"/>
                  <a:pt x="174802" y="1409781"/>
                  <a:pt x="0" y="1432522"/>
                </a:cubicBezTo>
                <a:cubicBezTo>
                  <a:pt x="4525" y="1324960"/>
                  <a:pt x="16788" y="1085846"/>
                  <a:pt x="0" y="955015"/>
                </a:cubicBezTo>
                <a:cubicBezTo>
                  <a:pt x="-16788" y="824184"/>
                  <a:pt x="451" y="622666"/>
                  <a:pt x="0" y="448857"/>
                </a:cubicBezTo>
                <a:cubicBezTo>
                  <a:pt x="-451" y="275048"/>
                  <a:pt x="-15571" y="109092"/>
                  <a:pt x="0" y="0"/>
                </a:cubicBezTo>
                <a:close/>
              </a:path>
              <a:path w="2450106" h="1432522" stroke="0" extrusionOk="0">
                <a:moveTo>
                  <a:pt x="0" y="0"/>
                </a:moveTo>
                <a:cubicBezTo>
                  <a:pt x="132811" y="23380"/>
                  <a:pt x="484398" y="1046"/>
                  <a:pt x="637028" y="0"/>
                </a:cubicBezTo>
                <a:cubicBezTo>
                  <a:pt x="789658" y="-1046"/>
                  <a:pt x="1095732" y="10490"/>
                  <a:pt x="1274055" y="0"/>
                </a:cubicBezTo>
                <a:cubicBezTo>
                  <a:pt x="1452378" y="-10490"/>
                  <a:pt x="1724295" y="-30769"/>
                  <a:pt x="1911083" y="0"/>
                </a:cubicBezTo>
                <a:cubicBezTo>
                  <a:pt x="2097871" y="30769"/>
                  <a:pt x="2314871" y="22333"/>
                  <a:pt x="2450106" y="0"/>
                </a:cubicBezTo>
                <a:cubicBezTo>
                  <a:pt x="2428767" y="166180"/>
                  <a:pt x="2429468" y="292221"/>
                  <a:pt x="2450106" y="448857"/>
                </a:cubicBezTo>
                <a:cubicBezTo>
                  <a:pt x="2470744" y="605493"/>
                  <a:pt x="2449011" y="759673"/>
                  <a:pt x="2450106" y="912039"/>
                </a:cubicBezTo>
                <a:cubicBezTo>
                  <a:pt x="2451201" y="1064405"/>
                  <a:pt x="2425569" y="1295579"/>
                  <a:pt x="2450106" y="1432522"/>
                </a:cubicBezTo>
                <a:cubicBezTo>
                  <a:pt x="2159577" y="1412971"/>
                  <a:pt x="1941303" y="1456656"/>
                  <a:pt x="1813078" y="1432522"/>
                </a:cubicBezTo>
                <a:cubicBezTo>
                  <a:pt x="1684853" y="1408388"/>
                  <a:pt x="1328501" y="1463891"/>
                  <a:pt x="1151550" y="1432522"/>
                </a:cubicBezTo>
                <a:cubicBezTo>
                  <a:pt x="974599" y="1401153"/>
                  <a:pt x="748150" y="1418381"/>
                  <a:pt x="612527" y="1432522"/>
                </a:cubicBezTo>
                <a:cubicBezTo>
                  <a:pt x="476904" y="1446663"/>
                  <a:pt x="214123" y="1429459"/>
                  <a:pt x="0" y="1432522"/>
                </a:cubicBezTo>
                <a:cubicBezTo>
                  <a:pt x="-20685" y="1324945"/>
                  <a:pt x="-6362" y="1186704"/>
                  <a:pt x="0" y="997990"/>
                </a:cubicBezTo>
                <a:cubicBezTo>
                  <a:pt x="6362" y="809276"/>
                  <a:pt x="-12174" y="714135"/>
                  <a:pt x="0" y="534808"/>
                </a:cubicBezTo>
                <a:cubicBezTo>
                  <a:pt x="12174" y="355481"/>
                  <a:pt x="-24287" y="2504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74554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7BD4A-6105-6029-4C5F-D4651E9C17A0}"/>
              </a:ext>
            </a:extLst>
          </p:cNvPr>
          <p:cNvSpPr txBox="1"/>
          <p:nvPr/>
        </p:nvSpPr>
        <p:spPr>
          <a:xfrm>
            <a:off x="3337752" y="1437371"/>
            <a:ext cx="210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18DD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our landfill tours and programs</a:t>
            </a:r>
            <a:endParaRPr lang="en-US" sz="1600" dirty="0">
              <a:solidFill>
                <a:srgbClr val="118DD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0B4BC-D001-883E-8652-3C6D70E06052}"/>
              </a:ext>
            </a:extLst>
          </p:cNvPr>
          <p:cNvSpPr txBox="1"/>
          <p:nvPr/>
        </p:nvSpPr>
        <p:spPr>
          <a:xfrm>
            <a:off x="4252037" y="3266364"/>
            <a:ext cx="220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18DD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Rumpke Recycling Center Tour</a:t>
            </a:r>
            <a:endParaRPr lang="en-US" sz="1600" dirty="0">
              <a:solidFill>
                <a:srgbClr val="118DD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519BD-3792-5DF5-493E-B59B3B03F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40" y="2977550"/>
            <a:ext cx="3329019" cy="1152452"/>
          </a:xfrm>
          <a:custGeom>
            <a:avLst/>
            <a:gdLst>
              <a:gd name="connsiteX0" fmla="*/ 0 w 3329019"/>
              <a:gd name="connsiteY0" fmla="*/ 0 h 1152452"/>
              <a:gd name="connsiteX1" fmla="*/ 599223 w 3329019"/>
              <a:gd name="connsiteY1" fmla="*/ 0 h 1152452"/>
              <a:gd name="connsiteX2" fmla="*/ 1198447 w 3329019"/>
              <a:gd name="connsiteY2" fmla="*/ 0 h 1152452"/>
              <a:gd name="connsiteX3" fmla="*/ 1930831 w 3329019"/>
              <a:gd name="connsiteY3" fmla="*/ 0 h 1152452"/>
              <a:gd name="connsiteX4" fmla="*/ 2530054 w 3329019"/>
              <a:gd name="connsiteY4" fmla="*/ 0 h 1152452"/>
              <a:gd name="connsiteX5" fmla="*/ 3329019 w 3329019"/>
              <a:gd name="connsiteY5" fmla="*/ 0 h 1152452"/>
              <a:gd name="connsiteX6" fmla="*/ 3329019 w 3329019"/>
              <a:gd name="connsiteY6" fmla="*/ 576226 h 1152452"/>
              <a:gd name="connsiteX7" fmla="*/ 3329019 w 3329019"/>
              <a:gd name="connsiteY7" fmla="*/ 1152452 h 1152452"/>
              <a:gd name="connsiteX8" fmla="*/ 2596635 w 3329019"/>
              <a:gd name="connsiteY8" fmla="*/ 1152452 h 1152452"/>
              <a:gd name="connsiteX9" fmla="*/ 1930831 w 3329019"/>
              <a:gd name="connsiteY9" fmla="*/ 1152452 h 1152452"/>
              <a:gd name="connsiteX10" fmla="*/ 1298317 w 3329019"/>
              <a:gd name="connsiteY10" fmla="*/ 1152452 h 1152452"/>
              <a:gd name="connsiteX11" fmla="*/ 0 w 3329019"/>
              <a:gd name="connsiteY11" fmla="*/ 1152452 h 1152452"/>
              <a:gd name="connsiteX12" fmla="*/ 0 w 3329019"/>
              <a:gd name="connsiteY12" fmla="*/ 576226 h 1152452"/>
              <a:gd name="connsiteX13" fmla="*/ 0 w 3329019"/>
              <a:gd name="connsiteY13" fmla="*/ 0 h 11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9019" h="1152452" fill="none" extrusionOk="0">
                <a:moveTo>
                  <a:pt x="0" y="0"/>
                </a:moveTo>
                <a:cubicBezTo>
                  <a:pt x="290504" y="21249"/>
                  <a:pt x="324118" y="26274"/>
                  <a:pt x="599223" y="0"/>
                </a:cubicBezTo>
                <a:cubicBezTo>
                  <a:pt x="874328" y="-26274"/>
                  <a:pt x="1065193" y="6284"/>
                  <a:pt x="1198447" y="0"/>
                </a:cubicBezTo>
                <a:cubicBezTo>
                  <a:pt x="1331701" y="-6284"/>
                  <a:pt x="1663148" y="-20132"/>
                  <a:pt x="1930831" y="0"/>
                </a:cubicBezTo>
                <a:cubicBezTo>
                  <a:pt x="2198514" y="20132"/>
                  <a:pt x="2264738" y="29552"/>
                  <a:pt x="2530054" y="0"/>
                </a:cubicBezTo>
                <a:cubicBezTo>
                  <a:pt x="2795370" y="-29552"/>
                  <a:pt x="2981783" y="13069"/>
                  <a:pt x="3329019" y="0"/>
                </a:cubicBezTo>
                <a:cubicBezTo>
                  <a:pt x="3325698" y="272718"/>
                  <a:pt x="3334712" y="414914"/>
                  <a:pt x="3329019" y="576226"/>
                </a:cubicBezTo>
                <a:cubicBezTo>
                  <a:pt x="3323326" y="737538"/>
                  <a:pt x="3324589" y="911276"/>
                  <a:pt x="3329019" y="1152452"/>
                </a:cubicBezTo>
                <a:cubicBezTo>
                  <a:pt x="3097433" y="1186462"/>
                  <a:pt x="2955385" y="1121481"/>
                  <a:pt x="2596635" y="1152452"/>
                </a:cubicBezTo>
                <a:cubicBezTo>
                  <a:pt x="2237885" y="1183423"/>
                  <a:pt x="2241177" y="1128413"/>
                  <a:pt x="1930831" y="1152452"/>
                </a:cubicBezTo>
                <a:cubicBezTo>
                  <a:pt x="1620485" y="1176491"/>
                  <a:pt x="1525566" y="1160416"/>
                  <a:pt x="1298317" y="1152452"/>
                </a:cubicBezTo>
                <a:cubicBezTo>
                  <a:pt x="1071068" y="1144488"/>
                  <a:pt x="646465" y="1144107"/>
                  <a:pt x="0" y="1152452"/>
                </a:cubicBezTo>
                <a:cubicBezTo>
                  <a:pt x="-13781" y="935312"/>
                  <a:pt x="17665" y="790597"/>
                  <a:pt x="0" y="576226"/>
                </a:cubicBezTo>
                <a:cubicBezTo>
                  <a:pt x="-17665" y="361855"/>
                  <a:pt x="-15124" y="190541"/>
                  <a:pt x="0" y="0"/>
                </a:cubicBezTo>
                <a:close/>
              </a:path>
              <a:path w="3329019" h="1152452" stroke="0" extrusionOk="0">
                <a:moveTo>
                  <a:pt x="0" y="0"/>
                </a:moveTo>
                <a:cubicBezTo>
                  <a:pt x="323269" y="-15446"/>
                  <a:pt x="424542" y="18641"/>
                  <a:pt x="699094" y="0"/>
                </a:cubicBezTo>
                <a:cubicBezTo>
                  <a:pt x="973646" y="-18641"/>
                  <a:pt x="1023120" y="7308"/>
                  <a:pt x="1331608" y="0"/>
                </a:cubicBezTo>
                <a:cubicBezTo>
                  <a:pt x="1640096" y="-7308"/>
                  <a:pt x="1781025" y="20107"/>
                  <a:pt x="2063992" y="0"/>
                </a:cubicBezTo>
                <a:cubicBezTo>
                  <a:pt x="2346959" y="-20107"/>
                  <a:pt x="2501634" y="-14721"/>
                  <a:pt x="2663215" y="0"/>
                </a:cubicBezTo>
                <a:cubicBezTo>
                  <a:pt x="2824796" y="14721"/>
                  <a:pt x="3189018" y="11414"/>
                  <a:pt x="3329019" y="0"/>
                </a:cubicBezTo>
                <a:cubicBezTo>
                  <a:pt x="3354147" y="152823"/>
                  <a:pt x="3348720" y="399861"/>
                  <a:pt x="3329019" y="587751"/>
                </a:cubicBezTo>
                <a:cubicBezTo>
                  <a:pt x="3309318" y="775641"/>
                  <a:pt x="3338588" y="926973"/>
                  <a:pt x="3329019" y="1152452"/>
                </a:cubicBezTo>
                <a:cubicBezTo>
                  <a:pt x="3146920" y="1142509"/>
                  <a:pt x="2935918" y="1121140"/>
                  <a:pt x="2696505" y="1152452"/>
                </a:cubicBezTo>
                <a:cubicBezTo>
                  <a:pt x="2457092" y="1183764"/>
                  <a:pt x="2317014" y="1183510"/>
                  <a:pt x="1964121" y="1152452"/>
                </a:cubicBezTo>
                <a:cubicBezTo>
                  <a:pt x="1611228" y="1121394"/>
                  <a:pt x="1554615" y="1179218"/>
                  <a:pt x="1298317" y="1152452"/>
                </a:cubicBezTo>
                <a:cubicBezTo>
                  <a:pt x="1042019" y="1125686"/>
                  <a:pt x="905884" y="1135491"/>
                  <a:pt x="699094" y="1152452"/>
                </a:cubicBezTo>
                <a:cubicBezTo>
                  <a:pt x="492304" y="1169413"/>
                  <a:pt x="278510" y="1123166"/>
                  <a:pt x="0" y="1152452"/>
                </a:cubicBezTo>
                <a:cubicBezTo>
                  <a:pt x="3816" y="887353"/>
                  <a:pt x="18625" y="864331"/>
                  <a:pt x="0" y="599275"/>
                </a:cubicBezTo>
                <a:cubicBezTo>
                  <a:pt x="-18625" y="334219"/>
                  <a:pt x="-6264" y="1854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94019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26" name="Picture 2" descr="Recycle Right">
            <a:extLst>
              <a:ext uri="{FF2B5EF4-FFF2-40B4-BE49-F238E27FC236}">
                <a16:creationId xmlns:a16="http://schemas.microsoft.com/office/drawing/2014/main" id="{E0554C5A-024A-AD47-A48B-E61BE15C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21" y="2056384"/>
            <a:ext cx="3338228" cy="779271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197711877">
                  <a:custGeom>
                    <a:avLst/>
                    <a:gdLst>
                      <a:gd name="connsiteX0" fmla="*/ 0 w 3338228"/>
                      <a:gd name="connsiteY0" fmla="*/ 0 h 779271"/>
                      <a:gd name="connsiteX1" fmla="*/ 600881 w 3338228"/>
                      <a:gd name="connsiteY1" fmla="*/ 0 h 779271"/>
                      <a:gd name="connsiteX2" fmla="*/ 1335291 w 3338228"/>
                      <a:gd name="connsiteY2" fmla="*/ 0 h 779271"/>
                      <a:gd name="connsiteX3" fmla="*/ 1969555 w 3338228"/>
                      <a:gd name="connsiteY3" fmla="*/ 0 h 779271"/>
                      <a:gd name="connsiteX4" fmla="*/ 2603818 w 3338228"/>
                      <a:gd name="connsiteY4" fmla="*/ 0 h 779271"/>
                      <a:gd name="connsiteX5" fmla="*/ 3338228 w 3338228"/>
                      <a:gd name="connsiteY5" fmla="*/ 0 h 779271"/>
                      <a:gd name="connsiteX6" fmla="*/ 3338228 w 3338228"/>
                      <a:gd name="connsiteY6" fmla="*/ 381843 h 779271"/>
                      <a:gd name="connsiteX7" fmla="*/ 3338228 w 3338228"/>
                      <a:gd name="connsiteY7" fmla="*/ 779271 h 779271"/>
                      <a:gd name="connsiteX8" fmla="*/ 2737347 w 3338228"/>
                      <a:gd name="connsiteY8" fmla="*/ 779271 h 779271"/>
                      <a:gd name="connsiteX9" fmla="*/ 2136466 w 3338228"/>
                      <a:gd name="connsiteY9" fmla="*/ 779271 h 779271"/>
                      <a:gd name="connsiteX10" fmla="*/ 1468820 w 3338228"/>
                      <a:gd name="connsiteY10" fmla="*/ 779271 h 779271"/>
                      <a:gd name="connsiteX11" fmla="*/ 867939 w 3338228"/>
                      <a:gd name="connsiteY11" fmla="*/ 779271 h 779271"/>
                      <a:gd name="connsiteX12" fmla="*/ 0 w 3338228"/>
                      <a:gd name="connsiteY12" fmla="*/ 779271 h 779271"/>
                      <a:gd name="connsiteX13" fmla="*/ 0 w 3338228"/>
                      <a:gd name="connsiteY13" fmla="*/ 374050 h 779271"/>
                      <a:gd name="connsiteX14" fmla="*/ 0 w 3338228"/>
                      <a:gd name="connsiteY14" fmla="*/ 0 h 779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338228" h="779271" extrusionOk="0">
                        <a:moveTo>
                          <a:pt x="0" y="0"/>
                        </a:moveTo>
                        <a:cubicBezTo>
                          <a:pt x="173875" y="-26680"/>
                          <a:pt x="439627" y="-19474"/>
                          <a:pt x="600881" y="0"/>
                        </a:cubicBezTo>
                        <a:cubicBezTo>
                          <a:pt x="762135" y="19474"/>
                          <a:pt x="1124653" y="-14042"/>
                          <a:pt x="1335291" y="0"/>
                        </a:cubicBezTo>
                        <a:cubicBezTo>
                          <a:pt x="1545929" y="14042"/>
                          <a:pt x="1817493" y="17801"/>
                          <a:pt x="1969555" y="0"/>
                        </a:cubicBezTo>
                        <a:cubicBezTo>
                          <a:pt x="2121617" y="-17801"/>
                          <a:pt x="2289117" y="-29389"/>
                          <a:pt x="2603818" y="0"/>
                        </a:cubicBezTo>
                        <a:cubicBezTo>
                          <a:pt x="2918519" y="29389"/>
                          <a:pt x="3099297" y="20975"/>
                          <a:pt x="3338228" y="0"/>
                        </a:cubicBezTo>
                        <a:cubicBezTo>
                          <a:pt x="3325713" y="170020"/>
                          <a:pt x="3348806" y="276580"/>
                          <a:pt x="3338228" y="381843"/>
                        </a:cubicBezTo>
                        <a:cubicBezTo>
                          <a:pt x="3327650" y="487106"/>
                          <a:pt x="3325185" y="613450"/>
                          <a:pt x="3338228" y="779271"/>
                        </a:cubicBezTo>
                        <a:cubicBezTo>
                          <a:pt x="3056936" y="799651"/>
                          <a:pt x="3020052" y="803162"/>
                          <a:pt x="2737347" y="779271"/>
                        </a:cubicBezTo>
                        <a:cubicBezTo>
                          <a:pt x="2454642" y="755380"/>
                          <a:pt x="2258475" y="771269"/>
                          <a:pt x="2136466" y="779271"/>
                        </a:cubicBezTo>
                        <a:cubicBezTo>
                          <a:pt x="2014457" y="787273"/>
                          <a:pt x="1773691" y="756957"/>
                          <a:pt x="1468820" y="779271"/>
                        </a:cubicBezTo>
                        <a:cubicBezTo>
                          <a:pt x="1163949" y="801585"/>
                          <a:pt x="1136789" y="760153"/>
                          <a:pt x="867939" y="779271"/>
                        </a:cubicBezTo>
                        <a:cubicBezTo>
                          <a:pt x="599089" y="798389"/>
                          <a:pt x="194001" y="775306"/>
                          <a:pt x="0" y="779271"/>
                        </a:cubicBezTo>
                        <a:cubicBezTo>
                          <a:pt x="-14240" y="682857"/>
                          <a:pt x="16020" y="571535"/>
                          <a:pt x="0" y="374050"/>
                        </a:cubicBezTo>
                        <a:cubicBezTo>
                          <a:pt x="-16020" y="176565"/>
                          <a:pt x="18176" y="945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783057-D705-B16E-B7C8-808E8136E775}"/>
              </a:ext>
            </a:extLst>
          </p:cNvPr>
          <p:cNvSpPr txBox="1"/>
          <p:nvPr/>
        </p:nvSpPr>
        <p:spPr>
          <a:xfrm>
            <a:off x="6495006" y="2745595"/>
            <a:ext cx="1530058" cy="1077218"/>
          </a:xfrm>
          <a:custGeom>
            <a:avLst/>
            <a:gdLst>
              <a:gd name="connsiteX0" fmla="*/ 0 w 1530058"/>
              <a:gd name="connsiteY0" fmla="*/ 0 h 1077218"/>
              <a:gd name="connsiteX1" fmla="*/ 510019 w 1530058"/>
              <a:gd name="connsiteY1" fmla="*/ 0 h 1077218"/>
              <a:gd name="connsiteX2" fmla="*/ 1050640 w 1530058"/>
              <a:gd name="connsiteY2" fmla="*/ 0 h 1077218"/>
              <a:gd name="connsiteX3" fmla="*/ 1530058 w 1530058"/>
              <a:gd name="connsiteY3" fmla="*/ 0 h 1077218"/>
              <a:gd name="connsiteX4" fmla="*/ 1530058 w 1530058"/>
              <a:gd name="connsiteY4" fmla="*/ 538609 h 1077218"/>
              <a:gd name="connsiteX5" fmla="*/ 1530058 w 1530058"/>
              <a:gd name="connsiteY5" fmla="*/ 1077218 h 1077218"/>
              <a:gd name="connsiteX6" fmla="*/ 989438 w 1530058"/>
              <a:gd name="connsiteY6" fmla="*/ 1077218 h 1077218"/>
              <a:gd name="connsiteX7" fmla="*/ 510019 w 1530058"/>
              <a:gd name="connsiteY7" fmla="*/ 1077218 h 1077218"/>
              <a:gd name="connsiteX8" fmla="*/ 0 w 1530058"/>
              <a:gd name="connsiteY8" fmla="*/ 1077218 h 1077218"/>
              <a:gd name="connsiteX9" fmla="*/ 0 w 1530058"/>
              <a:gd name="connsiteY9" fmla="*/ 538609 h 1077218"/>
              <a:gd name="connsiteX10" fmla="*/ 0 w 1530058"/>
              <a:gd name="connsiteY1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0058" h="1077218" extrusionOk="0">
                <a:moveTo>
                  <a:pt x="0" y="0"/>
                </a:moveTo>
                <a:cubicBezTo>
                  <a:pt x="236329" y="-12849"/>
                  <a:pt x="266653" y="-9240"/>
                  <a:pt x="510019" y="0"/>
                </a:cubicBezTo>
                <a:cubicBezTo>
                  <a:pt x="753385" y="9240"/>
                  <a:pt x="829690" y="-10310"/>
                  <a:pt x="1050640" y="0"/>
                </a:cubicBezTo>
                <a:cubicBezTo>
                  <a:pt x="1271590" y="10310"/>
                  <a:pt x="1316109" y="17700"/>
                  <a:pt x="1530058" y="0"/>
                </a:cubicBezTo>
                <a:cubicBezTo>
                  <a:pt x="1523930" y="267110"/>
                  <a:pt x="1537897" y="332630"/>
                  <a:pt x="1530058" y="538609"/>
                </a:cubicBezTo>
                <a:cubicBezTo>
                  <a:pt x="1522219" y="744588"/>
                  <a:pt x="1534938" y="919993"/>
                  <a:pt x="1530058" y="1077218"/>
                </a:cubicBezTo>
                <a:cubicBezTo>
                  <a:pt x="1335460" y="1090017"/>
                  <a:pt x="1229498" y="1102120"/>
                  <a:pt x="989438" y="1077218"/>
                </a:cubicBezTo>
                <a:cubicBezTo>
                  <a:pt x="749378" y="1052316"/>
                  <a:pt x="640648" y="1070627"/>
                  <a:pt x="510019" y="1077218"/>
                </a:cubicBezTo>
                <a:cubicBezTo>
                  <a:pt x="379390" y="1083809"/>
                  <a:pt x="159199" y="1082505"/>
                  <a:pt x="0" y="1077218"/>
                </a:cubicBezTo>
                <a:cubicBezTo>
                  <a:pt x="-1504" y="844575"/>
                  <a:pt x="-23683" y="759472"/>
                  <a:pt x="0" y="538609"/>
                </a:cubicBezTo>
                <a:cubicBezTo>
                  <a:pt x="23683" y="317746"/>
                  <a:pt x="-6203" y="26089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636320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118DD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The Recycle Right Quiz</a:t>
            </a:r>
            <a:br>
              <a:rPr lang="en-US" sz="1600" dirty="0">
                <a:solidFill>
                  <a:srgbClr val="118DD6"/>
                </a:solidFill>
              </a:rPr>
            </a:br>
            <a:endParaRPr lang="en-US" sz="1600" dirty="0">
              <a:solidFill>
                <a:srgbClr val="118DD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F0833-1E4F-1AD8-F22A-4090CD377B67}"/>
              </a:ext>
            </a:extLst>
          </p:cNvPr>
          <p:cNvSpPr txBox="1"/>
          <p:nvPr/>
        </p:nvSpPr>
        <p:spPr>
          <a:xfrm>
            <a:off x="328823" y="181559"/>
            <a:ext cx="8486353" cy="584775"/>
          </a:xfrm>
          <a:custGeom>
            <a:avLst/>
            <a:gdLst>
              <a:gd name="connsiteX0" fmla="*/ 0 w 8486353"/>
              <a:gd name="connsiteY0" fmla="*/ 0 h 584775"/>
              <a:gd name="connsiteX1" fmla="*/ 737660 w 8486353"/>
              <a:gd name="connsiteY1" fmla="*/ 0 h 584775"/>
              <a:gd name="connsiteX2" fmla="*/ 1390456 w 8486353"/>
              <a:gd name="connsiteY2" fmla="*/ 0 h 584775"/>
              <a:gd name="connsiteX3" fmla="*/ 1788662 w 8486353"/>
              <a:gd name="connsiteY3" fmla="*/ 0 h 584775"/>
              <a:gd name="connsiteX4" fmla="*/ 2356595 w 8486353"/>
              <a:gd name="connsiteY4" fmla="*/ 0 h 584775"/>
              <a:gd name="connsiteX5" fmla="*/ 2754801 w 8486353"/>
              <a:gd name="connsiteY5" fmla="*/ 0 h 584775"/>
              <a:gd name="connsiteX6" fmla="*/ 3237870 w 8486353"/>
              <a:gd name="connsiteY6" fmla="*/ 0 h 584775"/>
              <a:gd name="connsiteX7" fmla="*/ 3890666 w 8486353"/>
              <a:gd name="connsiteY7" fmla="*/ 0 h 584775"/>
              <a:gd name="connsiteX8" fmla="*/ 4628326 w 8486353"/>
              <a:gd name="connsiteY8" fmla="*/ 0 h 584775"/>
              <a:gd name="connsiteX9" fmla="*/ 5111396 w 8486353"/>
              <a:gd name="connsiteY9" fmla="*/ 0 h 584775"/>
              <a:gd name="connsiteX10" fmla="*/ 5764192 w 8486353"/>
              <a:gd name="connsiteY10" fmla="*/ 0 h 584775"/>
              <a:gd name="connsiteX11" fmla="*/ 6586716 w 8486353"/>
              <a:gd name="connsiteY11" fmla="*/ 0 h 584775"/>
              <a:gd name="connsiteX12" fmla="*/ 7069785 w 8486353"/>
              <a:gd name="connsiteY12" fmla="*/ 0 h 584775"/>
              <a:gd name="connsiteX13" fmla="*/ 7722581 w 8486353"/>
              <a:gd name="connsiteY13" fmla="*/ 0 h 584775"/>
              <a:gd name="connsiteX14" fmla="*/ 8486353 w 8486353"/>
              <a:gd name="connsiteY14" fmla="*/ 0 h 584775"/>
              <a:gd name="connsiteX15" fmla="*/ 8486353 w 8486353"/>
              <a:gd name="connsiteY15" fmla="*/ 584775 h 584775"/>
              <a:gd name="connsiteX16" fmla="*/ 7748693 w 8486353"/>
              <a:gd name="connsiteY16" fmla="*/ 584775 h 584775"/>
              <a:gd name="connsiteX17" fmla="*/ 6926170 w 8486353"/>
              <a:gd name="connsiteY17" fmla="*/ 584775 h 584775"/>
              <a:gd name="connsiteX18" fmla="*/ 6443100 w 8486353"/>
              <a:gd name="connsiteY18" fmla="*/ 584775 h 584775"/>
              <a:gd name="connsiteX19" fmla="*/ 5960031 w 8486353"/>
              <a:gd name="connsiteY19" fmla="*/ 584775 h 584775"/>
              <a:gd name="connsiteX20" fmla="*/ 5476962 w 8486353"/>
              <a:gd name="connsiteY20" fmla="*/ 584775 h 584775"/>
              <a:gd name="connsiteX21" fmla="*/ 4824165 w 8486353"/>
              <a:gd name="connsiteY21" fmla="*/ 584775 h 584775"/>
              <a:gd name="connsiteX22" fmla="*/ 4001642 w 8486353"/>
              <a:gd name="connsiteY22" fmla="*/ 584775 h 584775"/>
              <a:gd name="connsiteX23" fmla="*/ 3263982 w 8486353"/>
              <a:gd name="connsiteY23" fmla="*/ 584775 h 584775"/>
              <a:gd name="connsiteX24" fmla="*/ 2611186 w 8486353"/>
              <a:gd name="connsiteY24" fmla="*/ 584775 h 584775"/>
              <a:gd name="connsiteX25" fmla="*/ 1958389 w 8486353"/>
              <a:gd name="connsiteY25" fmla="*/ 584775 h 584775"/>
              <a:gd name="connsiteX26" fmla="*/ 1475320 w 8486353"/>
              <a:gd name="connsiteY26" fmla="*/ 584775 h 584775"/>
              <a:gd name="connsiteX27" fmla="*/ 737660 w 8486353"/>
              <a:gd name="connsiteY27" fmla="*/ 584775 h 584775"/>
              <a:gd name="connsiteX28" fmla="*/ 0 w 8486353"/>
              <a:gd name="connsiteY28" fmla="*/ 584775 h 584775"/>
              <a:gd name="connsiteX29" fmla="*/ 0 w 8486353"/>
              <a:gd name="connsiteY2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486353" h="584775" extrusionOk="0">
                <a:moveTo>
                  <a:pt x="0" y="0"/>
                </a:moveTo>
                <a:cubicBezTo>
                  <a:pt x="238602" y="11285"/>
                  <a:pt x="519901" y="-31685"/>
                  <a:pt x="737660" y="0"/>
                </a:cubicBezTo>
                <a:cubicBezTo>
                  <a:pt x="955419" y="31685"/>
                  <a:pt x="1159516" y="7564"/>
                  <a:pt x="1390456" y="0"/>
                </a:cubicBezTo>
                <a:cubicBezTo>
                  <a:pt x="1621396" y="-7564"/>
                  <a:pt x="1686545" y="-3370"/>
                  <a:pt x="1788662" y="0"/>
                </a:cubicBezTo>
                <a:cubicBezTo>
                  <a:pt x="1890779" y="3370"/>
                  <a:pt x="2225053" y="-25116"/>
                  <a:pt x="2356595" y="0"/>
                </a:cubicBezTo>
                <a:cubicBezTo>
                  <a:pt x="2488137" y="25116"/>
                  <a:pt x="2580972" y="1787"/>
                  <a:pt x="2754801" y="0"/>
                </a:cubicBezTo>
                <a:cubicBezTo>
                  <a:pt x="2928630" y="-1787"/>
                  <a:pt x="3119277" y="2548"/>
                  <a:pt x="3237870" y="0"/>
                </a:cubicBezTo>
                <a:cubicBezTo>
                  <a:pt x="3356463" y="-2548"/>
                  <a:pt x="3749014" y="6505"/>
                  <a:pt x="3890666" y="0"/>
                </a:cubicBezTo>
                <a:cubicBezTo>
                  <a:pt x="4032318" y="-6505"/>
                  <a:pt x="4313701" y="-25513"/>
                  <a:pt x="4628326" y="0"/>
                </a:cubicBezTo>
                <a:cubicBezTo>
                  <a:pt x="4942951" y="25513"/>
                  <a:pt x="4917571" y="-12132"/>
                  <a:pt x="5111396" y="0"/>
                </a:cubicBezTo>
                <a:cubicBezTo>
                  <a:pt x="5305221" y="12132"/>
                  <a:pt x="5601323" y="-9577"/>
                  <a:pt x="5764192" y="0"/>
                </a:cubicBezTo>
                <a:cubicBezTo>
                  <a:pt x="5927061" y="9577"/>
                  <a:pt x="6300604" y="-33497"/>
                  <a:pt x="6586716" y="0"/>
                </a:cubicBezTo>
                <a:cubicBezTo>
                  <a:pt x="6872828" y="33497"/>
                  <a:pt x="6856162" y="-583"/>
                  <a:pt x="7069785" y="0"/>
                </a:cubicBezTo>
                <a:cubicBezTo>
                  <a:pt x="7283408" y="583"/>
                  <a:pt x="7465182" y="-9095"/>
                  <a:pt x="7722581" y="0"/>
                </a:cubicBezTo>
                <a:cubicBezTo>
                  <a:pt x="7979980" y="9095"/>
                  <a:pt x="8251141" y="10909"/>
                  <a:pt x="8486353" y="0"/>
                </a:cubicBezTo>
                <a:cubicBezTo>
                  <a:pt x="8512581" y="210540"/>
                  <a:pt x="8480104" y="323001"/>
                  <a:pt x="8486353" y="584775"/>
                </a:cubicBezTo>
                <a:cubicBezTo>
                  <a:pt x="8170708" y="616757"/>
                  <a:pt x="8064544" y="606824"/>
                  <a:pt x="7748693" y="584775"/>
                </a:cubicBezTo>
                <a:cubicBezTo>
                  <a:pt x="7432842" y="562726"/>
                  <a:pt x="7201561" y="557256"/>
                  <a:pt x="6926170" y="584775"/>
                </a:cubicBezTo>
                <a:cubicBezTo>
                  <a:pt x="6650779" y="612294"/>
                  <a:pt x="6582171" y="574188"/>
                  <a:pt x="6443100" y="584775"/>
                </a:cubicBezTo>
                <a:cubicBezTo>
                  <a:pt x="6304029" y="595363"/>
                  <a:pt x="6072553" y="589647"/>
                  <a:pt x="5960031" y="584775"/>
                </a:cubicBezTo>
                <a:cubicBezTo>
                  <a:pt x="5847509" y="579903"/>
                  <a:pt x="5686736" y="566870"/>
                  <a:pt x="5476962" y="584775"/>
                </a:cubicBezTo>
                <a:cubicBezTo>
                  <a:pt x="5267188" y="602680"/>
                  <a:pt x="5058181" y="609841"/>
                  <a:pt x="4824165" y="584775"/>
                </a:cubicBezTo>
                <a:cubicBezTo>
                  <a:pt x="4590149" y="559709"/>
                  <a:pt x="4277900" y="584274"/>
                  <a:pt x="4001642" y="584775"/>
                </a:cubicBezTo>
                <a:cubicBezTo>
                  <a:pt x="3725384" y="585276"/>
                  <a:pt x="3467717" y="575874"/>
                  <a:pt x="3263982" y="584775"/>
                </a:cubicBezTo>
                <a:cubicBezTo>
                  <a:pt x="3060247" y="593676"/>
                  <a:pt x="2759584" y="606511"/>
                  <a:pt x="2611186" y="584775"/>
                </a:cubicBezTo>
                <a:cubicBezTo>
                  <a:pt x="2462788" y="563039"/>
                  <a:pt x="2109208" y="617226"/>
                  <a:pt x="1958389" y="584775"/>
                </a:cubicBezTo>
                <a:cubicBezTo>
                  <a:pt x="1807570" y="552324"/>
                  <a:pt x="1704762" y="579873"/>
                  <a:pt x="1475320" y="584775"/>
                </a:cubicBezTo>
                <a:cubicBezTo>
                  <a:pt x="1245878" y="589677"/>
                  <a:pt x="989108" y="560325"/>
                  <a:pt x="737660" y="584775"/>
                </a:cubicBezTo>
                <a:cubicBezTo>
                  <a:pt x="486212" y="609225"/>
                  <a:pt x="298629" y="613597"/>
                  <a:pt x="0" y="584775"/>
                </a:cubicBezTo>
                <a:cubicBezTo>
                  <a:pt x="-15494" y="458611"/>
                  <a:pt x="-21276" y="23732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2044162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685"/>
                </a:solidFill>
                <a:latin typeface="+mj-lt"/>
              </a:rPr>
              <a:t>Did you know you can take a free landfill fieldtrip?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0159E-BAA8-96B8-43DA-A5CBB3528A26}"/>
              </a:ext>
            </a:extLst>
          </p:cNvPr>
          <p:cNvSpPr txBox="1"/>
          <p:nvPr/>
        </p:nvSpPr>
        <p:spPr>
          <a:xfrm>
            <a:off x="1602477" y="4197605"/>
            <a:ext cx="16123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8"/>
              </a:rPr>
              <a:t>Rumpke Recycling Center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79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FDCC9C-98F4-6879-308E-AD1535262588}"/>
              </a:ext>
            </a:extLst>
          </p:cNvPr>
          <p:cNvSpPr txBox="1"/>
          <p:nvPr/>
        </p:nvSpPr>
        <p:spPr>
          <a:xfrm>
            <a:off x="1059899" y="1156603"/>
            <a:ext cx="70242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Students Can Be the Difference!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ACAE6-AC1D-C707-CE0E-04CCF929A0A7}"/>
              </a:ext>
            </a:extLst>
          </p:cNvPr>
          <p:cNvSpPr txBox="1"/>
          <p:nvPr/>
        </p:nvSpPr>
        <p:spPr>
          <a:xfrm>
            <a:off x="4499929" y="3411245"/>
            <a:ext cx="4702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mail </a:t>
            </a:r>
            <a:r>
              <a:rPr lang="en-US" sz="2000" dirty="0">
                <a:solidFill>
                  <a:schemeClr val="bg1"/>
                </a:solidFill>
                <a:hlinkClick r:id="rId2"/>
              </a:rPr>
              <a:t> schools@swaco.org</a:t>
            </a:r>
            <a:r>
              <a:rPr lang="en-US" sz="2000" dirty="0">
                <a:solidFill>
                  <a:schemeClr val="bg1"/>
                </a:solidFill>
              </a:rPr>
              <a:t> with questions </a:t>
            </a:r>
            <a:r>
              <a:rPr lang="en-US" sz="1800" dirty="0">
                <a:solidFill>
                  <a:schemeClr val="bg1"/>
                </a:solidFill>
              </a:rPr>
              <a:t>Or visit </a:t>
            </a:r>
            <a:r>
              <a:rPr lang="en-US" sz="1800" dirty="0">
                <a:hlinkClick r:id="rId3"/>
              </a:rPr>
              <a:t>https://www.swaco.org/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or</a:t>
            </a:r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https://recycleright.org/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for more resources</a:t>
            </a:r>
          </a:p>
        </p:txBody>
      </p:sp>
      <p:pic>
        <p:nvPicPr>
          <p:cNvPr id="3074" name="Picture 2" descr="SWACO, OH Homepage">
            <a:extLst>
              <a:ext uri="{FF2B5EF4-FFF2-40B4-BE49-F238E27FC236}">
                <a16:creationId xmlns:a16="http://schemas.microsoft.com/office/drawing/2014/main" id="{118A4619-E558-5A97-EA5D-CCD0DAE4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0" y="4620269"/>
            <a:ext cx="2680392" cy="4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9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830CC-6390-D000-0035-729E1286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52" y="1030466"/>
            <a:ext cx="4159552" cy="2839060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62854-6D8B-1548-BD9D-21913968005B}"/>
              </a:ext>
            </a:extLst>
          </p:cNvPr>
          <p:cNvSpPr/>
          <p:nvPr/>
        </p:nvSpPr>
        <p:spPr>
          <a:xfrm>
            <a:off x="662696" y="130268"/>
            <a:ext cx="7818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436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Did you know?</a:t>
            </a:r>
          </a:p>
        </p:txBody>
      </p:sp>
      <p:pic>
        <p:nvPicPr>
          <p:cNvPr id="6" name="Picture 5" descr="A picture containing sky, outdoor, truck, LEGO&#10;&#10;Description automatically generated">
            <a:extLst>
              <a:ext uri="{FF2B5EF4-FFF2-40B4-BE49-F238E27FC236}">
                <a16:creationId xmlns:a16="http://schemas.microsoft.com/office/drawing/2014/main" id="{49D8BEA7-611F-ECEB-8C9B-6499EAA44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" t="6527" r="175" b="17124"/>
          <a:stretch/>
        </p:blipFill>
        <p:spPr>
          <a:xfrm>
            <a:off x="662696" y="1413527"/>
            <a:ext cx="3382027" cy="2072938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5125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A50362-A805-57D2-174A-C14CA64F48A6}"/>
              </a:ext>
            </a:extLst>
          </p:cNvPr>
          <p:cNvSpPr/>
          <p:nvPr/>
        </p:nvSpPr>
        <p:spPr>
          <a:xfrm>
            <a:off x="1782524" y="13241"/>
            <a:ext cx="11187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ptos Black" panose="020B0004020202020204" pitchFamily="34" charset="0"/>
              </a:rPr>
              <a:t>10 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631D3-23EB-A4FE-5952-2A479DC5E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6" y="765032"/>
            <a:ext cx="3877606" cy="3770420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0440D-8A5E-EBA8-A5DF-BA5645AD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8" y="765031"/>
            <a:ext cx="3633541" cy="377042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64714-F82A-3D58-4DD7-0D2B39EE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98" y="-92219"/>
            <a:ext cx="8411003" cy="857250"/>
          </a:xfrm>
        </p:spPr>
        <p:txBody>
          <a:bodyPr>
            <a:noAutofit/>
          </a:bodyPr>
          <a:lstStyle/>
          <a:p>
            <a:r>
              <a:rPr lang="en-US" sz="3600" dirty="0"/>
              <a:t>The Top        Materials Thrown Away in Ohio </a:t>
            </a:r>
          </a:p>
        </p:txBody>
      </p:sp>
    </p:spTree>
    <p:extLst>
      <p:ext uri="{BB962C8B-B14F-4D97-AF65-F5344CB8AC3E}">
        <p14:creationId xmlns:p14="http://schemas.microsoft.com/office/powerpoint/2010/main" val="87458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E64-1F19-6F4F-74C8-0B9FB5DF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64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Where does the trash go? </a:t>
            </a:r>
          </a:p>
        </p:txBody>
      </p:sp>
      <p:pic>
        <p:nvPicPr>
          <p:cNvPr id="4" name="Picture 3" descr="A dump truck in a dirt field&#10;&#10;Description automatically generated">
            <a:extLst>
              <a:ext uri="{FF2B5EF4-FFF2-40B4-BE49-F238E27FC236}">
                <a16:creationId xmlns:a16="http://schemas.microsoft.com/office/drawing/2014/main" id="{58F0BE9D-0B8F-770C-6FCF-9B7FAC38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2" y="1878347"/>
            <a:ext cx="3591833" cy="239477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2E002-1937-457A-EE96-DE77672CB812}"/>
              </a:ext>
            </a:extLst>
          </p:cNvPr>
          <p:cNvSpPr txBox="1"/>
          <p:nvPr/>
        </p:nvSpPr>
        <p:spPr>
          <a:xfrm>
            <a:off x="2837792" y="811823"/>
            <a:ext cx="346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F2E5C"/>
                </a:solidFill>
                <a:effectLst/>
                <a:latin typeface="titillium web" panose="00000500000000000000" pitchFamily="2" charset="0"/>
              </a:rPr>
              <a:t>Franklin County Sanitary Landfill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3851 London Groveport Road</a:t>
            </a:r>
            <a:b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</a:b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Grove City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,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OH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43123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6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B057F-A6AF-104D-8F2E-B3354AC4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366F4-CDCD-A545-A91B-C806943B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3E9B61-43B9-E297-4943-EED24761D4C5}"/>
              </a:ext>
            </a:extLst>
          </p:cNvPr>
          <p:cNvSpPr/>
          <p:nvPr/>
        </p:nvSpPr>
        <p:spPr>
          <a:xfrm>
            <a:off x="443667" y="1008228"/>
            <a:ext cx="3290568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5,000</a:t>
            </a:r>
          </a:p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tons per day of</a:t>
            </a:r>
          </a:p>
          <a:p>
            <a:pPr algn="ctr"/>
            <a:r>
              <a:rPr lang="en-US" sz="3600" b="1" i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wasted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 </a:t>
            </a:r>
          </a:p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materials </a:t>
            </a:r>
          </a:p>
        </p:txBody>
      </p:sp>
      <p:pic>
        <p:nvPicPr>
          <p:cNvPr id="3" name="Picture 2" descr="Image result for elephant">
            <a:extLst>
              <a:ext uri="{FF2B5EF4-FFF2-40B4-BE49-F238E27FC236}">
                <a16:creationId xmlns:a16="http://schemas.microsoft.com/office/drawing/2014/main" id="{4BCF6A6D-9D0A-C2C6-5ABC-8758B6B8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87" y="893763"/>
            <a:ext cx="4021607" cy="28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quals 4">
            <a:extLst>
              <a:ext uri="{FF2B5EF4-FFF2-40B4-BE49-F238E27FC236}">
                <a16:creationId xmlns:a16="http://schemas.microsoft.com/office/drawing/2014/main" id="{A19FD0AC-96B8-635F-BA4B-948BA624D0EF}"/>
              </a:ext>
            </a:extLst>
          </p:cNvPr>
          <p:cNvSpPr/>
          <p:nvPr/>
        </p:nvSpPr>
        <p:spPr>
          <a:xfrm>
            <a:off x="3734235" y="1770685"/>
            <a:ext cx="407340" cy="1143000"/>
          </a:xfrm>
          <a:prstGeom prst="mathEqual">
            <a:avLst>
              <a:gd name="adj1" fmla="val 4819"/>
              <a:gd name="adj2" fmla="val 9782"/>
            </a:avLst>
          </a:prstGeom>
          <a:solidFill>
            <a:srgbClr val="004A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9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AC588E-42A9-A48B-D75D-7D91F7C5B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3"/>
            <a:ext cx="9144000" cy="8445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How Much Trash Comes to the Landfill Daily?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418A5-F8E4-E96D-37D2-CE310344E1A7}"/>
              </a:ext>
            </a:extLst>
          </p:cNvPr>
          <p:cNvSpPr txBox="1"/>
          <p:nvPr/>
        </p:nvSpPr>
        <p:spPr>
          <a:xfrm>
            <a:off x="4169855" y="3504152"/>
            <a:ext cx="50282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4A97"/>
                </a:solidFill>
                <a:latin typeface="+mj-lt"/>
              </a:rPr>
              <a:t>That is like 1,000 elephants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89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2565-DD21-79A4-E960-7975A38F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06" y="915212"/>
            <a:ext cx="4192988" cy="331307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F3188-7B86-BF77-9571-9213FF6F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/>
          <a:lstStyle/>
          <a:p>
            <a:pPr algn="ctr"/>
            <a:r>
              <a:rPr lang="en-US" dirty="0"/>
              <a:t>Benefits of Recycling</a:t>
            </a:r>
          </a:p>
        </p:txBody>
      </p:sp>
    </p:spTree>
    <p:extLst>
      <p:ext uri="{BB962C8B-B14F-4D97-AF65-F5344CB8AC3E}">
        <p14:creationId xmlns:p14="http://schemas.microsoft.com/office/powerpoint/2010/main" val="24624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EA04-21EA-4F2E-A515-D2E13B94A0AC}"/>
              </a:ext>
            </a:extLst>
          </p:cNvPr>
          <p:cNvSpPr txBox="1"/>
          <p:nvPr/>
        </p:nvSpPr>
        <p:spPr>
          <a:xfrm>
            <a:off x="623298" y="112023"/>
            <a:ext cx="7636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03985"/>
                </a:solidFill>
              </a:rPr>
              <a:t>Where Does the Recycling Go?</a:t>
            </a:r>
          </a:p>
        </p:txBody>
      </p:sp>
      <p:pic>
        <p:nvPicPr>
          <p:cNvPr id="3" name="How A Recycling Center Works - ReCommunity[Full HD,1920x1080]">
            <a:hlinkClick r:id="" action="ppaction://media"/>
            <a:extLst>
              <a:ext uri="{FF2B5EF4-FFF2-40B4-BE49-F238E27FC236}">
                <a16:creationId xmlns:a16="http://schemas.microsoft.com/office/drawing/2014/main" id="{4C658319-426E-4B05-8FDF-8BCEDE2C9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205" y="1230893"/>
            <a:ext cx="4181164" cy="235190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14:cNvPr>
              <p14:cNvContentPartPr/>
              <p14:nvPr/>
            </p14:nvContentPartPr>
            <p14:xfrm>
              <a:off x="1464750" y="4055670"/>
              <a:ext cx="270" cy="2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7730" y="4048650"/>
                <a:ext cx="14310" cy="1431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Online Media 4" title="Rumpke's $100 Million 250,000 tons per year Recycling &amp; Resource Center (MRF)">
            <a:hlinkClick r:id="" action="ppaction://media"/>
            <a:extLst>
              <a:ext uri="{FF2B5EF4-FFF2-40B4-BE49-F238E27FC236}">
                <a16:creationId xmlns:a16="http://schemas.microsoft.com/office/drawing/2014/main" id="{34452722-0645-5979-37A2-52823015A2C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665302" y="1230623"/>
            <a:ext cx="4163493" cy="235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9DA08-93D2-B9D5-BE56-D5067BF4090D}"/>
              </a:ext>
            </a:extLst>
          </p:cNvPr>
          <p:cNvSpPr txBox="1"/>
          <p:nvPr/>
        </p:nvSpPr>
        <p:spPr>
          <a:xfrm>
            <a:off x="5312692" y="3635291"/>
            <a:ext cx="286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>
                <a:hlinkClick r:id="rId10"/>
              </a:rPr>
              <a:t>here</a:t>
            </a:r>
            <a:r>
              <a:rPr lang="en-US" dirty="0"/>
              <a:t> to view this video.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D95F5-5031-0B88-E110-1BE41B092DE8}"/>
              </a:ext>
            </a:extLst>
          </p:cNvPr>
          <p:cNvSpPr txBox="1"/>
          <p:nvPr/>
        </p:nvSpPr>
        <p:spPr>
          <a:xfrm>
            <a:off x="623298" y="3635417"/>
            <a:ext cx="3575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Click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11"/>
              </a:rPr>
              <a:t>here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watch this short video.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375986-3E59-FDFC-F38C-AA3C16580312}"/>
              </a:ext>
            </a:extLst>
          </p:cNvPr>
          <p:cNvSpPr txBox="1"/>
          <p:nvPr/>
        </p:nvSpPr>
        <p:spPr>
          <a:xfrm>
            <a:off x="2166779" y="837470"/>
            <a:ext cx="48104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successful school recycling program is the result of a team effort by administrators, teachers, custodial staff, &amp; students.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D21CD-E4F6-8FAF-1804-11F866854ED7}"/>
              </a:ext>
            </a:extLst>
          </p:cNvPr>
          <p:cNvSpPr txBox="1"/>
          <p:nvPr/>
        </p:nvSpPr>
        <p:spPr>
          <a:xfrm>
            <a:off x="795867" y="173742"/>
            <a:ext cx="7552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43685"/>
                </a:solidFill>
                <a:latin typeface="+mj-lt"/>
              </a:rPr>
              <a:t>Be a School Recycling Champion</a:t>
            </a:r>
          </a:p>
        </p:txBody>
      </p:sp>
      <p:sp>
        <p:nvSpPr>
          <p:cNvPr id="2" name="AutoShape 2" descr="Businessman with laptop computer — Stock Photo, Image">
            <a:extLst>
              <a:ext uri="{FF2B5EF4-FFF2-40B4-BE49-F238E27FC236}">
                <a16:creationId xmlns:a16="http://schemas.microsoft.com/office/drawing/2014/main" id="{90CBDEED-063A-3190-3878-09C123FE3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child holding a trophy&#10;&#10;Description automatically generated">
            <a:extLst>
              <a:ext uri="{FF2B5EF4-FFF2-40B4-BE49-F238E27FC236}">
                <a16:creationId xmlns:a16="http://schemas.microsoft.com/office/drawing/2014/main" id="{02190608-DB64-E98B-FE8E-4162643C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94" y="1606911"/>
            <a:ext cx="3810212" cy="25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38A0-4A1C-AB2F-D853-5BF769CA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Best Practices</a:t>
            </a:r>
          </a:p>
        </p:txBody>
      </p:sp>
      <p:pic>
        <p:nvPicPr>
          <p:cNvPr id="2050" name="Picture 2" descr="Recycling Container Placement &amp; Signage | SWACO, OH">
            <a:extLst>
              <a:ext uri="{FF2B5EF4-FFF2-40B4-BE49-F238E27FC236}">
                <a16:creationId xmlns:a16="http://schemas.microsoft.com/office/drawing/2014/main" id="{7033384B-2C03-FCDF-E73F-D8C3768DC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8590"/>
          <a:stretch/>
        </p:blipFill>
        <p:spPr bwMode="auto">
          <a:xfrm>
            <a:off x="977180" y="1296748"/>
            <a:ext cx="4031886" cy="2824808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549DB-51F9-CB28-C2D3-DB28BCDD60F8}"/>
              </a:ext>
            </a:extLst>
          </p:cNvPr>
          <p:cNvSpPr txBox="1"/>
          <p:nvPr/>
        </p:nvSpPr>
        <p:spPr>
          <a:xfrm>
            <a:off x="5450258" y="1738534"/>
            <a:ext cx="2293145" cy="1600438"/>
          </a:xfrm>
          <a:prstGeom prst="rect">
            <a:avLst/>
          </a:pr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4880034">
                  <a:custGeom>
                    <a:avLst/>
                    <a:gdLst>
                      <a:gd name="connsiteX0" fmla="*/ 0 w 2293145"/>
                      <a:gd name="connsiteY0" fmla="*/ 0 h 1600438"/>
                      <a:gd name="connsiteX1" fmla="*/ 596218 w 2293145"/>
                      <a:gd name="connsiteY1" fmla="*/ 0 h 1600438"/>
                      <a:gd name="connsiteX2" fmla="*/ 1100710 w 2293145"/>
                      <a:gd name="connsiteY2" fmla="*/ 0 h 1600438"/>
                      <a:gd name="connsiteX3" fmla="*/ 1628133 w 2293145"/>
                      <a:gd name="connsiteY3" fmla="*/ 0 h 1600438"/>
                      <a:gd name="connsiteX4" fmla="*/ 2293145 w 2293145"/>
                      <a:gd name="connsiteY4" fmla="*/ 0 h 1600438"/>
                      <a:gd name="connsiteX5" fmla="*/ 2293145 w 2293145"/>
                      <a:gd name="connsiteY5" fmla="*/ 517475 h 1600438"/>
                      <a:gd name="connsiteX6" fmla="*/ 2293145 w 2293145"/>
                      <a:gd name="connsiteY6" fmla="*/ 1082963 h 1600438"/>
                      <a:gd name="connsiteX7" fmla="*/ 2293145 w 2293145"/>
                      <a:gd name="connsiteY7" fmla="*/ 1600438 h 1600438"/>
                      <a:gd name="connsiteX8" fmla="*/ 1788653 w 2293145"/>
                      <a:gd name="connsiteY8" fmla="*/ 1600438 h 1600438"/>
                      <a:gd name="connsiteX9" fmla="*/ 1261230 w 2293145"/>
                      <a:gd name="connsiteY9" fmla="*/ 1600438 h 1600438"/>
                      <a:gd name="connsiteX10" fmla="*/ 665012 w 2293145"/>
                      <a:gd name="connsiteY10" fmla="*/ 1600438 h 1600438"/>
                      <a:gd name="connsiteX11" fmla="*/ 0 w 2293145"/>
                      <a:gd name="connsiteY11" fmla="*/ 1600438 h 1600438"/>
                      <a:gd name="connsiteX12" fmla="*/ 0 w 2293145"/>
                      <a:gd name="connsiteY12" fmla="*/ 1082963 h 1600438"/>
                      <a:gd name="connsiteX13" fmla="*/ 0 w 2293145"/>
                      <a:gd name="connsiteY13" fmla="*/ 565488 h 1600438"/>
                      <a:gd name="connsiteX14" fmla="*/ 0 w 2293145"/>
                      <a:gd name="connsiteY14" fmla="*/ 0 h 1600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93145" h="1600438" extrusionOk="0">
                        <a:moveTo>
                          <a:pt x="0" y="0"/>
                        </a:moveTo>
                        <a:cubicBezTo>
                          <a:pt x="141738" y="-54890"/>
                          <a:pt x="326667" y="27235"/>
                          <a:pt x="596218" y="0"/>
                        </a:cubicBezTo>
                        <a:cubicBezTo>
                          <a:pt x="865769" y="-27235"/>
                          <a:pt x="967289" y="28063"/>
                          <a:pt x="1100710" y="0"/>
                        </a:cubicBezTo>
                        <a:cubicBezTo>
                          <a:pt x="1234131" y="-28063"/>
                          <a:pt x="1463890" y="25966"/>
                          <a:pt x="1628133" y="0"/>
                        </a:cubicBezTo>
                        <a:cubicBezTo>
                          <a:pt x="1792376" y="-25966"/>
                          <a:pt x="2090488" y="17317"/>
                          <a:pt x="2293145" y="0"/>
                        </a:cubicBezTo>
                        <a:cubicBezTo>
                          <a:pt x="2342006" y="126103"/>
                          <a:pt x="2265399" y="354115"/>
                          <a:pt x="2293145" y="517475"/>
                        </a:cubicBezTo>
                        <a:cubicBezTo>
                          <a:pt x="2320891" y="680835"/>
                          <a:pt x="2261971" y="835314"/>
                          <a:pt x="2293145" y="1082963"/>
                        </a:cubicBezTo>
                        <a:cubicBezTo>
                          <a:pt x="2324319" y="1330612"/>
                          <a:pt x="2279862" y="1352029"/>
                          <a:pt x="2293145" y="1600438"/>
                        </a:cubicBezTo>
                        <a:cubicBezTo>
                          <a:pt x="2047824" y="1617592"/>
                          <a:pt x="2038235" y="1592143"/>
                          <a:pt x="1788653" y="1600438"/>
                        </a:cubicBezTo>
                        <a:cubicBezTo>
                          <a:pt x="1539071" y="1608733"/>
                          <a:pt x="1399894" y="1585850"/>
                          <a:pt x="1261230" y="1600438"/>
                        </a:cubicBezTo>
                        <a:cubicBezTo>
                          <a:pt x="1122566" y="1615026"/>
                          <a:pt x="944065" y="1534490"/>
                          <a:pt x="665012" y="1600438"/>
                        </a:cubicBezTo>
                        <a:cubicBezTo>
                          <a:pt x="385959" y="1666386"/>
                          <a:pt x="170155" y="1559117"/>
                          <a:pt x="0" y="1600438"/>
                        </a:cubicBezTo>
                        <a:cubicBezTo>
                          <a:pt x="-20440" y="1393603"/>
                          <a:pt x="32683" y="1206403"/>
                          <a:pt x="0" y="1082963"/>
                        </a:cubicBezTo>
                        <a:cubicBezTo>
                          <a:pt x="-32683" y="959523"/>
                          <a:pt x="17091" y="791464"/>
                          <a:pt x="0" y="565488"/>
                        </a:cubicBezTo>
                        <a:cubicBezTo>
                          <a:pt x="-17091" y="339512"/>
                          <a:pt x="8372" y="159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Put your items in the correct bin. </a:t>
            </a:r>
          </a:p>
          <a:p>
            <a:endParaRPr lang="en-US" sz="1400" dirty="0"/>
          </a:p>
          <a:p>
            <a:r>
              <a:rPr lang="en-US" sz="1400" dirty="0"/>
              <a:t>Look at the signs to help you.</a:t>
            </a:r>
          </a:p>
          <a:p>
            <a:endParaRPr lang="en-US" sz="1400" dirty="0"/>
          </a:p>
          <a:p>
            <a:r>
              <a:rPr lang="en-US" sz="1400" dirty="0"/>
              <a:t>DO NOT put liquids in the recycling can</a:t>
            </a:r>
            <a:r>
              <a:rPr lang="en-US" sz="140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2020346"/>
      </p:ext>
    </p:extLst>
  </p:cSld>
  <p:clrMapOvr>
    <a:masterClrMapping/>
  </p:clrMapOvr>
</p:sld>
</file>

<file path=ppt/theme/theme1.xml><?xml version="1.0" encoding="utf-8"?>
<a:theme xmlns:a="http://schemas.openxmlformats.org/drawingml/2006/main" name="022774_SWACO_Additional_Templates_16-9_v2-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3bf768-148d-4c9b-9769-4721b56d05fd" xsi:nil="true"/>
    <lcf76f155ced4ddcb4097134ff3c332f xmlns="7344b210-1a01-4003-b0fa-3de9ebc1d298">
      <Terms xmlns="http://schemas.microsoft.com/office/infopath/2007/PartnerControls"/>
    </lcf76f155ced4ddcb4097134ff3c332f>
    <m2b78b0a04544a219d5e5b010258a16a xmlns="7344b210-1a01-4003-b0fa-3de9ebc1d298">
      <Terms xmlns="http://schemas.microsoft.com/office/infopath/2007/PartnerControls"/>
    </m2b78b0a04544a219d5e5b010258a16a>
    <led51017e3194e8ea1ed6ae2686d8f80 xmlns="7344b210-1a01-4003-b0fa-3de9ebc1d298">
      <Terms xmlns="http://schemas.microsoft.com/office/infopath/2007/PartnerControls"/>
    </led51017e3194e8ea1ed6ae2686d8f8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82D77321D42E40AAD7B9A5E2D1E2C7" ma:contentTypeVersion="22" ma:contentTypeDescription="Create a new document." ma:contentTypeScope="" ma:versionID="0f2b41be051cf70d750b295b1a75f5c0">
  <xsd:schema xmlns:xsd="http://www.w3.org/2001/XMLSchema" xmlns:xs="http://www.w3.org/2001/XMLSchema" xmlns:p="http://schemas.microsoft.com/office/2006/metadata/properties" xmlns:ns2="7344b210-1a01-4003-b0fa-3de9ebc1d298" xmlns:ns3="613bf768-148d-4c9b-9769-4721b56d05fd" xmlns:ns4="4a822cae-b346-45a2-a5ef-bf0405b34c25" targetNamespace="http://schemas.microsoft.com/office/2006/metadata/properties" ma:root="true" ma:fieldsID="34ad2bc3d33c886214627c1d64d42661" ns2:_="" ns3:_="" ns4:_="">
    <xsd:import namespace="7344b210-1a01-4003-b0fa-3de9ebc1d298"/>
    <xsd:import namespace="613bf768-148d-4c9b-9769-4721b56d05fd"/>
    <xsd:import namespace="4a822cae-b346-45a2-a5ef-bf0405b34c25"/>
    <xsd:element name="properties">
      <xsd:complexType>
        <xsd:sequence>
          <xsd:element name="documentManagement">
            <xsd:complexType>
              <xsd:all>
                <xsd:element ref="ns2:led51017e3194e8ea1ed6ae2686d8f80" minOccurs="0"/>
                <xsd:element ref="ns3:TaxCatchAll" minOccurs="0"/>
                <xsd:element ref="ns2:m2b78b0a04544a219d5e5b010258a16a" minOccurs="0"/>
                <xsd:element ref="ns2:MediaServiceMetadata" minOccurs="0"/>
                <xsd:element ref="ns2:MediaServiceFastMetadata" minOccurs="0"/>
                <xsd:element ref="ns4:SharedWithUsers" minOccurs="0"/>
                <xsd:element ref="ns4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4b210-1a01-4003-b0fa-3de9ebc1d298" elementFormDefault="qualified">
    <xsd:import namespace="http://schemas.microsoft.com/office/2006/documentManagement/types"/>
    <xsd:import namespace="http://schemas.microsoft.com/office/infopath/2007/PartnerControls"/>
    <xsd:element name="led51017e3194e8ea1ed6ae2686d8f80" ma:index="9" nillable="true" ma:taxonomy="true" ma:internalName="led51017e3194e8ea1ed6ae2686d8f80" ma:taxonomyFieldName="Initiative" ma:displayName="Initiative" ma:default="" ma:fieldId="{5ed51017-e319-4e8e-a1ed-6ae2686d8f80}" ma:sspId="89b664f5-d490-4bf4-b541-e9ffae6b7897" ma:termSetId="047002bc-1d77-4c12-aaae-0e1f810d7b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b78b0a04544a219d5e5b010258a16a" ma:index="12" nillable="true" ma:taxonomy="true" ma:internalName="m2b78b0a04544a219d5e5b010258a16a" ma:taxonomyFieldName="Item" ma:displayName="Item" ma:default="" ma:fieldId="{62b78b0a-0454-4a21-9d5e-5b010258a16a}" ma:sspId="89b664f5-d490-4bf4-b541-e9ffae6b7897" ma:termSetId="09ecf15e-bae1-43f3-8397-afa115feca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9b664f5-d490-4bf4-b541-e9ffae6b7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bf768-148d-4c9b-9769-4721b56d05f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15a3170c-7f47-464d-8dcc-bc258b905085}" ma:internalName="TaxCatchAll" ma:showField="CatchAllData" ma:web="613bf768-148d-4c9b-9769-4721b56d05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22cae-b346-45a2-a5ef-bf0405b34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4103D5-961D-4A71-BFB4-92307A992C96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7344b210-1a01-4003-b0fa-3de9ebc1d298"/>
    <ds:schemaRef ds:uri="613bf768-148d-4c9b-9769-4721b56d05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a822cae-b346-45a2-a5ef-bf0405b34c25"/>
  </ds:schemaRefs>
</ds:datastoreItem>
</file>

<file path=customXml/itemProps2.xml><?xml version="1.0" encoding="utf-8"?>
<ds:datastoreItem xmlns:ds="http://schemas.openxmlformats.org/officeDocument/2006/customXml" ds:itemID="{4C89753C-2D1D-40F6-A876-FE66CC716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44b210-1a01-4003-b0fa-3de9ebc1d298"/>
    <ds:schemaRef ds:uri="613bf768-148d-4c9b-9769-4721b56d05fd"/>
    <ds:schemaRef ds:uri="4a822cae-b346-45a2-a5ef-bf0405b34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7C1F19-E021-4EFA-A3B3-D5B39BEDB7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022774_SWACO_Additional_Templates_16-9_v2-0.potx</Template>
  <TotalTime>15506</TotalTime>
  <Words>467</Words>
  <Application>Microsoft Office PowerPoint</Application>
  <PresentationFormat>On-screen Show (16:9)</PresentationFormat>
  <Paragraphs>65</Paragraphs>
  <Slides>14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022774_SWACO_Additional_Templates_16-9_v2-0</vt:lpstr>
      <vt:lpstr>PowerPoint Presentation</vt:lpstr>
      <vt:lpstr>PowerPoint Presentation</vt:lpstr>
      <vt:lpstr>The Top        Materials Thrown Away in Ohio </vt:lpstr>
      <vt:lpstr>Where does the trash go? </vt:lpstr>
      <vt:lpstr>How Much Trash Comes to the Landfill Daily?</vt:lpstr>
      <vt:lpstr>Benefits of Recycling</vt:lpstr>
      <vt:lpstr>PowerPoint Presentation</vt:lpstr>
      <vt:lpstr>PowerPoint Presentation</vt:lpstr>
      <vt:lpstr>Best Practices</vt:lpstr>
      <vt:lpstr>Items Typically Accepted for Recycling</vt:lpstr>
      <vt:lpstr>Print Your Signs and Place at Eye-Level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Dengel</dc:creator>
  <cp:lastModifiedBy>Danna Lotz</cp:lastModifiedBy>
  <cp:revision>41</cp:revision>
  <cp:lastPrinted>2024-09-11T16:22:53Z</cp:lastPrinted>
  <dcterms:created xsi:type="dcterms:W3CDTF">2016-12-13T16:21:15Z</dcterms:created>
  <dcterms:modified xsi:type="dcterms:W3CDTF">2025-01-14T18:41:49Z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0x010100F382D77321D42E40AAD7B9A5E2D1E2C7</vt:lpwstr>
  </property>
  <property fmtid="{D5CDD505-2E9C-101B-9397-08002B2CF9AE}" pid="3" name="MediaServiceImageTags">
    <vt:lpwstr/>
  </property>
  <property fmtid="{D5CDD505-2E9C-101B-9397-08002B2CF9AE}" pid="4" name="Item">
    <vt:lpwstr/>
  </property>
  <property fmtid="{D5CDD505-2E9C-101B-9397-08002B2CF9AE}" pid="5" name="Initiative">
    <vt:lpwstr/>
  </property>
</Properties>
</file>