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72" r:id="rId11"/>
    <p:sldId id="266" r:id="rId12"/>
    <p:sldId id="267" r:id="rId13"/>
    <p:sldId id="268" r:id="rId14"/>
    <p:sldId id="269" r:id="rId15"/>
    <p:sldId id="270" r:id="rId16"/>
    <p:sldId id="271" r:id="rId17"/>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4D97"/>
    <a:srgbClr val="78777A"/>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3"/>
    <p:restoredTop sz="94692"/>
  </p:normalViewPr>
  <p:slideViewPr>
    <p:cSldViewPr>
      <p:cViewPr>
        <p:scale>
          <a:sx n="140" d="100"/>
          <a:sy n="140" d="100"/>
        </p:scale>
        <p:origin x="504" y="9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EF5B7D1-9A83-4041-AFFD-3DDA608516FF}" type="datetimeFigureOut">
              <a:rPr lang="en-US" smtClean="0"/>
              <a:t>8/20/22</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7DABD67A-AB9A-6345-8413-54D6940DDB91}" type="slidenum">
              <a:rPr lang="en-US" smtClean="0"/>
              <a:t>‹#›</a:t>
            </a:fld>
            <a:endParaRPr lang="en-US"/>
          </a:p>
        </p:txBody>
      </p:sp>
    </p:spTree>
    <p:extLst>
      <p:ext uri="{BB962C8B-B14F-4D97-AF65-F5344CB8AC3E}">
        <p14:creationId xmlns:p14="http://schemas.microsoft.com/office/powerpoint/2010/main" val="315901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ABD67A-AB9A-6345-8413-54D6940DDB91}" type="slidenum">
              <a:rPr lang="en-US" smtClean="0"/>
              <a:t>2</a:t>
            </a:fld>
            <a:endParaRPr lang="en-US"/>
          </a:p>
        </p:txBody>
      </p:sp>
    </p:spTree>
    <p:extLst>
      <p:ext uri="{BB962C8B-B14F-4D97-AF65-F5344CB8AC3E}">
        <p14:creationId xmlns:p14="http://schemas.microsoft.com/office/powerpoint/2010/main" val="78405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47700" y="717329"/>
            <a:ext cx="4408805" cy="2083435"/>
          </a:xfrm>
          <a:prstGeom prst="rect">
            <a:avLst/>
          </a:prstGeom>
        </p:spPr>
        <p:txBody>
          <a:bodyPr wrap="square" lIns="0" tIns="0" rIns="0" bIns="0">
            <a:spAutoFit/>
          </a:bodyPr>
          <a:lstStyle>
            <a:lvl1pPr>
              <a:defRPr sz="2100" b="0" i="0">
                <a:solidFill>
                  <a:srgbClr val="78777A"/>
                </a:solidFill>
                <a:latin typeface="Arial"/>
                <a:cs typeface="Arial"/>
              </a:defRPr>
            </a:lvl1pPr>
          </a:lstStyle>
          <a:p>
            <a:endParaRPr/>
          </a:p>
        </p:txBody>
      </p:sp>
      <p:sp>
        <p:nvSpPr>
          <p:cNvPr id="3" name="Holder 3"/>
          <p:cNvSpPr>
            <a:spLocks noGrp="1"/>
          </p:cNvSpPr>
          <p:nvPr>
            <p:ph type="subTitle" idx="4"/>
          </p:nvPr>
        </p:nvSpPr>
        <p:spPr>
          <a:xfrm>
            <a:off x="647700" y="3677977"/>
            <a:ext cx="3148965" cy="848360"/>
          </a:xfrm>
          <a:prstGeom prst="rect">
            <a:avLst/>
          </a:prstGeom>
        </p:spPr>
        <p:txBody>
          <a:bodyPr wrap="square" lIns="0" tIns="0" rIns="0" bIns="0">
            <a:spAutoFit/>
          </a:bodyPr>
          <a:lstStyle>
            <a:lvl1pPr>
              <a:defRPr sz="1800" b="1" i="0">
                <a:solidFill>
                  <a:schemeClr val="bg1"/>
                </a:solidFill>
                <a:latin typeface="Arial"/>
                <a:cs typeface="Arial"/>
              </a:defRPr>
            </a:lvl1pPr>
          </a:lstStyle>
          <a:p>
            <a:endParaRPr/>
          </a:p>
        </p:txBody>
      </p:sp>
      <p:sp>
        <p:nvSpPr>
          <p:cNvPr id="6" name="Holder 6"/>
          <p:cNvSpPr>
            <a:spLocks noGrp="1"/>
          </p:cNvSpPr>
          <p:nvPr>
            <p:ph type="sldNum" sz="quarter" idx="7"/>
          </p:nvPr>
        </p:nvSpPr>
        <p:spPr>
          <a:xfrm>
            <a:off x="6858000" y="4480560"/>
            <a:ext cx="2103120" cy="2571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04C9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78777A"/>
                </a:solidFill>
                <a:latin typeface="Arial"/>
                <a:cs typeface="Arial"/>
              </a:defRPr>
            </a:lvl1pPr>
          </a:lstStyle>
          <a:p>
            <a:endParaRPr/>
          </a:p>
        </p:txBody>
      </p:sp>
      <p:sp>
        <p:nvSpPr>
          <p:cNvPr id="6" name="Holder 6"/>
          <p:cNvSpPr>
            <a:spLocks noGrp="1"/>
          </p:cNvSpPr>
          <p:nvPr>
            <p:ph type="sldNum" sz="quarter" idx="7"/>
          </p:nvPr>
        </p:nvSpPr>
        <p:spPr>
          <a:xfrm>
            <a:off x="6858000" y="4476750"/>
            <a:ext cx="2103120" cy="246221"/>
          </a:xfrm>
        </p:spPr>
        <p:txBody>
          <a:bodyPr lIns="0" tIns="0" rIns="0" bIns="0"/>
          <a:lstStyle>
            <a:lvl1pPr algn="r">
              <a:defRPr sz="1600" baseline="0">
                <a:solidFill>
                  <a:schemeClr val="tx1">
                    <a:tint val="75000"/>
                  </a:schemeClr>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04C97"/>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04C97"/>
                </a:solidFill>
                <a:latin typeface="Arial"/>
                <a:cs typeface="Arial"/>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37" name="bg object 37"/>
          <p:cNvSpPr/>
          <p:nvPr/>
        </p:nvSpPr>
        <p:spPr>
          <a:xfrm>
            <a:off x="7045691" y="4875770"/>
            <a:ext cx="78105" cy="133985"/>
          </a:xfrm>
          <a:custGeom>
            <a:avLst/>
            <a:gdLst/>
            <a:ahLst/>
            <a:cxnLst/>
            <a:rect l="l" t="t" r="r" b="b"/>
            <a:pathLst>
              <a:path w="78104" h="133985">
                <a:moveTo>
                  <a:pt x="77711" y="0"/>
                </a:moveTo>
                <a:lnTo>
                  <a:pt x="0" y="133870"/>
                </a:lnTo>
                <a:lnTo>
                  <a:pt x="77711" y="0"/>
                </a:lnTo>
                <a:close/>
              </a:path>
            </a:pathLst>
          </a:custGeom>
          <a:solidFill>
            <a:srgbClr val="0199D6"/>
          </a:solidFill>
        </p:spPr>
        <p:txBody>
          <a:bodyPr wrap="square" lIns="0" tIns="0" rIns="0" bIns="0" rtlCol="0"/>
          <a:lstStyle/>
          <a:p>
            <a:endParaRPr/>
          </a:p>
        </p:txBody>
      </p:sp>
      <p:sp>
        <p:nvSpPr>
          <p:cNvPr id="4" name="Holder 4"/>
          <p:cNvSpPr>
            <a:spLocks noGrp="1"/>
          </p:cNvSpPr>
          <p:nvPr>
            <p:ph type="sldNum" sz="quarter" idx="7"/>
          </p:nvPr>
        </p:nvSpPr>
        <p:spPr>
          <a:xfrm>
            <a:off x="6858000" y="4480560"/>
            <a:ext cx="2103120" cy="257175"/>
          </a:xfr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6900" y="461528"/>
            <a:ext cx="7950200" cy="2399737"/>
          </a:xfrm>
          <a:prstGeom prst="rect">
            <a:avLst/>
          </a:prstGeom>
        </p:spPr>
        <p:txBody>
          <a:bodyPr wrap="square" lIns="0" tIns="0" rIns="0" bIns="0">
            <a:spAutoFit/>
          </a:bodyPr>
          <a:lstStyle>
            <a:lvl1pPr>
              <a:defRPr sz="3000" b="1" i="0">
                <a:solidFill>
                  <a:srgbClr val="104C97"/>
                </a:solidFill>
                <a:latin typeface="Arial"/>
                <a:cs typeface="Arial"/>
              </a:defRPr>
            </a:lvl1pPr>
          </a:lstStyle>
          <a:p>
            <a:endParaRPr/>
          </a:p>
        </p:txBody>
      </p:sp>
      <p:sp>
        <p:nvSpPr>
          <p:cNvPr id="3" name="Holder 3"/>
          <p:cNvSpPr>
            <a:spLocks noGrp="1"/>
          </p:cNvSpPr>
          <p:nvPr>
            <p:ph type="body" idx="1"/>
          </p:nvPr>
        </p:nvSpPr>
        <p:spPr>
          <a:xfrm>
            <a:off x="3930398" y="1984817"/>
            <a:ext cx="4485005" cy="2265679"/>
          </a:xfrm>
          <a:prstGeom prst="rect">
            <a:avLst/>
          </a:prstGeom>
        </p:spPr>
        <p:txBody>
          <a:bodyPr wrap="square" lIns="0" tIns="0" rIns="0" bIns="0">
            <a:spAutoFit/>
          </a:bodyPr>
          <a:lstStyle>
            <a:lvl1pPr>
              <a:defRPr sz="2200" b="0" i="0">
                <a:solidFill>
                  <a:srgbClr val="78777A"/>
                </a:solidFill>
                <a:latin typeface="Arial"/>
                <a:cs typeface="Arial"/>
              </a:defRPr>
            </a:lvl1pPr>
          </a:lstStyle>
          <a:p>
            <a:endParaRPr/>
          </a:p>
        </p:txBody>
      </p:sp>
      <p:sp>
        <p:nvSpPr>
          <p:cNvPr id="6" name="Holder 6"/>
          <p:cNvSpPr>
            <a:spLocks noGrp="1"/>
          </p:cNvSpPr>
          <p:nvPr>
            <p:ph type="sldNum" sz="quarter" idx="7"/>
          </p:nvPr>
        </p:nvSpPr>
        <p:spPr>
          <a:xfrm>
            <a:off x="6858000" y="4476750"/>
            <a:ext cx="2103120" cy="246221"/>
          </a:xfrm>
          <a:prstGeom prst="rect">
            <a:avLst/>
          </a:prstGeom>
        </p:spPr>
        <p:txBody>
          <a:bodyPr wrap="square" lIns="0" tIns="0" rIns="0" bIns="0">
            <a:spAutoFit/>
          </a:bodyPr>
          <a:lstStyle>
            <a:lvl1pPr algn="r">
              <a:defRPr sz="1600" baseline="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avemorethanfood.org/" TargetMode="Externa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swaco.org/" TargetMode="External"/><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hyperlink" Target="https://recycleright.org/" TargetMode="External"/><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savemoethanfood.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recycleright.org/" TargetMode="External"/><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swaco.org/203/Landfill-Tour" TargetMode="External"/><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ecycleright.org/" TargetMode="External"/><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waco.org/" TargetMode="External"/><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EFF21E9-BF0C-4A4D-8864-7A7F747DC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bject 5"/>
          <p:cNvSpPr txBox="1">
            <a:spLocks noGrp="1"/>
          </p:cNvSpPr>
          <p:nvPr>
            <p:ph type="title"/>
          </p:nvPr>
        </p:nvSpPr>
        <p:spPr>
          <a:xfrm>
            <a:off x="4411564" y="1186544"/>
            <a:ext cx="3622675" cy="1610360"/>
          </a:xfrm>
          <a:prstGeom prst="rect">
            <a:avLst/>
          </a:prstGeom>
        </p:spPr>
        <p:txBody>
          <a:bodyPr vert="horz" wrap="square" lIns="0" tIns="12700" rIns="0" bIns="0" rtlCol="0">
            <a:spAutoFit/>
          </a:bodyPr>
          <a:lstStyle/>
          <a:p>
            <a:pPr marL="12700" marR="5080" algn="ctr">
              <a:lnSpc>
                <a:spcPct val="100000"/>
              </a:lnSpc>
              <a:spcBef>
                <a:spcPts val="100"/>
              </a:spcBef>
            </a:pPr>
            <a:r>
              <a:rPr sz="2600" dirty="0">
                <a:solidFill>
                  <a:srgbClr val="78777A"/>
                </a:solidFill>
              </a:rPr>
              <a:t>One</a:t>
            </a:r>
            <a:r>
              <a:rPr sz="2600" spc="-10" dirty="0">
                <a:solidFill>
                  <a:srgbClr val="78777A"/>
                </a:solidFill>
              </a:rPr>
              <a:t> </a:t>
            </a:r>
            <a:r>
              <a:rPr sz="2600" dirty="0">
                <a:solidFill>
                  <a:srgbClr val="78777A"/>
                </a:solidFill>
              </a:rPr>
              <a:t>million</a:t>
            </a:r>
            <a:r>
              <a:rPr sz="2600" spc="-15" dirty="0">
                <a:solidFill>
                  <a:srgbClr val="78777A"/>
                </a:solidFill>
              </a:rPr>
              <a:t> </a:t>
            </a:r>
            <a:r>
              <a:rPr sz="2600" dirty="0">
                <a:solidFill>
                  <a:srgbClr val="78777A"/>
                </a:solidFill>
              </a:rPr>
              <a:t>pounds</a:t>
            </a:r>
            <a:r>
              <a:rPr sz="2600" spc="-10" dirty="0">
                <a:solidFill>
                  <a:srgbClr val="78777A"/>
                </a:solidFill>
              </a:rPr>
              <a:t> </a:t>
            </a:r>
            <a:r>
              <a:rPr sz="2600" b="0" spc="-25" dirty="0">
                <a:solidFill>
                  <a:srgbClr val="78777A"/>
                </a:solidFill>
                <a:latin typeface="Arial"/>
                <a:cs typeface="Arial"/>
              </a:rPr>
              <a:t>of </a:t>
            </a:r>
            <a:r>
              <a:rPr sz="2600" b="0" dirty="0">
                <a:solidFill>
                  <a:srgbClr val="78777A"/>
                </a:solidFill>
                <a:latin typeface="Arial"/>
                <a:cs typeface="Arial"/>
              </a:rPr>
              <a:t>food</a:t>
            </a:r>
            <a:r>
              <a:rPr sz="2600" b="0" spc="-25" dirty="0">
                <a:solidFill>
                  <a:srgbClr val="78777A"/>
                </a:solidFill>
                <a:latin typeface="Arial"/>
                <a:cs typeface="Arial"/>
              </a:rPr>
              <a:t> </a:t>
            </a:r>
            <a:r>
              <a:rPr sz="2600" b="0" dirty="0">
                <a:solidFill>
                  <a:srgbClr val="78777A"/>
                </a:solidFill>
                <a:latin typeface="Arial"/>
                <a:cs typeface="Arial"/>
              </a:rPr>
              <a:t>waste</a:t>
            </a:r>
            <a:r>
              <a:rPr sz="2600" b="0" spc="-20" dirty="0">
                <a:solidFill>
                  <a:srgbClr val="78777A"/>
                </a:solidFill>
                <a:latin typeface="Arial"/>
                <a:cs typeface="Arial"/>
              </a:rPr>
              <a:t> </a:t>
            </a:r>
            <a:r>
              <a:rPr sz="2600" b="0" dirty="0">
                <a:solidFill>
                  <a:srgbClr val="78777A"/>
                </a:solidFill>
                <a:latin typeface="Arial"/>
                <a:cs typeface="Arial"/>
              </a:rPr>
              <a:t>arrives</a:t>
            </a:r>
            <a:r>
              <a:rPr sz="2600" b="0" spc="-20" dirty="0">
                <a:solidFill>
                  <a:srgbClr val="78777A"/>
                </a:solidFill>
                <a:latin typeface="Arial"/>
                <a:cs typeface="Arial"/>
              </a:rPr>
              <a:t> </a:t>
            </a:r>
            <a:r>
              <a:rPr sz="2600" b="0" dirty="0">
                <a:solidFill>
                  <a:srgbClr val="78777A"/>
                </a:solidFill>
                <a:latin typeface="Arial"/>
                <a:cs typeface="Arial"/>
              </a:rPr>
              <a:t>at</a:t>
            </a:r>
            <a:r>
              <a:rPr sz="2600" b="0" spc="-15" dirty="0">
                <a:solidFill>
                  <a:srgbClr val="78777A"/>
                </a:solidFill>
                <a:latin typeface="Arial"/>
                <a:cs typeface="Arial"/>
              </a:rPr>
              <a:t> </a:t>
            </a:r>
            <a:r>
              <a:rPr sz="2600" b="0" spc="-25" dirty="0">
                <a:solidFill>
                  <a:srgbClr val="78777A"/>
                </a:solidFill>
                <a:latin typeface="Arial"/>
                <a:cs typeface="Arial"/>
              </a:rPr>
              <a:t>the </a:t>
            </a:r>
            <a:r>
              <a:rPr sz="2600" b="0" dirty="0">
                <a:solidFill>
                  <a:srgbClr val="78777A"/>
                </a:solidFill>
                <a:latin typeface="Arial"/>
                <a:cs typeface="Arial"/>
              </a:rPr>
              <a:t>Franklin</a:t>
            </a:r>
            <a:r>
              <a:rPr sz="2600" b="0" spc="-15" dirty="0">
                <a:solidFill>
                  <a:srgbClr val="78777A"/>
                </a:solidFill>
                <a:latin typeface="Arial"/>
                <a:cs typeface="Arial"/>
              </a:rPr>
              <a:t> </a:t>
            </a:r>
            <a:r>
              <a:rPr sz="2600" b="0" dirty="0">
                <a:solidFill>
                  <a:srgbClr val="78777A"/>
                </a:solidFill>
                <a:latin typeface="Arial"/>
                <a:cs typeface="Arial"/>
              </a:rPr>
              <a:t>County</a:t>
            </a:r>
            <a:r>
              <a:rPr sz="2600" b="0" spc="-15" dirty="0">
                <a:solidFill>
                  <a:srgbClr val="78777A"/>
                </a:solidFill>
                <a:latin typeface="Arial"/>
                <a:cs typeface="Arial"/>
              </a:rPr>
              <a:t> </a:t>
            </a:r>
            <a:r>
              <a:rPr sz="2600" b="0" spc="-10" dirty="0">
                <a:solidFill>
                  <a:srgbClr val="78777A"/>
                </a:solidFill>
                <a:latin typeface="Arial"/>
                <a:cs typeface="Arial"/>
              </a:rPr>
              <a:t>Landﬁll </a:t>
            </a:r>
            <a:r>
              <a:rPr sz="2600" b="0" dirty="0">
                <a:solidFill>
                  <a:srgbClr val="78777A"/>
                </a:solidFill>
                <a:latin typeface="Arial"/>
                <a:cs typeface="Arial"/>
              </a:rPr>
              <a:t>every</a:t>
            </a:r>
            <a:r>
              <a:rPr sz="2600" b="0" spc="-15" dirty="0">
                <a:solidFill>
                  <a:srgbClr val="78777A"/>
                </a:solidFill>
                <a:latin typeface="Arial"/>
                <a:cs typeface="Arial"/>
              </a:rPr>
              <a:t> </a:t>
            </a:r>
            <a:r>
              <a:rPr sz="2600" b="0" dirty="0">
                <a:solidFill>
                  <a:srgbClr val="78777A"/>
                </a:solidFill>
                <a:latin typeface="Arial"/>
                <a:cs typeface="Arial"/>
              </a:rPr>
              <a:t>single</a:t>
            </a:r>
            <a:r>
              <a:rPr sz="2600" b="0" spc="-10" dirty="0">
                <a:solidFill>
                  <a:srgbClr val="78777A"/>
                </a:solidFill>
                <a:latin typeface="Arial"/>
                <a:cs typeface="Arial"/>
              </a:rPr>
              <a:t> </a:t>
            </a:r>
            <a:r>
              <a:rPr sz="2600" b="0" spc="-20" dirty="0">
                <a:solidFill>
                  <a:srgbClr val="78777A"/>
                </a:solidFill>
                <a:latin typeface="Arial"/>
                <a:cs typeface="Arial"/>
              </a:rPr>
              <a:t>day.</a:t>
            </a:r>
            <a:endParaRPr sz="2600" dirty="0">
              <a:latin typeface="Arial"/>
              <a:cs typeface="Arial"/>
            </a:endParaRPr>
          </a:p>
        </p:txBody>
      </p:sp>
      <p:sp>
        <p:nvSpPr>
          <p:cNvPr id="6" name="object 6"/>
          <p:cNvSpPr txBox="1"/>
          <p:nvPr/>
        </p:nvSpPr>
        <p:spPr>
          <a:xfrm>
            <a:off x="4228020" y="3101704"/>
            <a:ext cx="3989704" cy="985519"/>
          </a:xfrm>
          <a:prstGeom prst="rect">
            <a:avLst/>
          </a:prstGeom>
        </p:spPr>
        <p:txBody>
          <a:bodyPr vert="horz" wrap="square" lIns="0" tIns="12700" rIns="0" bIns="0" rtlCol="0">
            <a:spAutoFit/>
          </a:bodyPr>
          <a:lstStyle/>
          <a:p>
            <a:pPr algn="ctr">
              <a:lnSpc>
                <a:spcPct val="100000"/>
              </a:lnSpc>
              <a:spcBef>
                <a:spcPts val="100"/>
              </a:spcBef>
            </a:pPr>
            <a:r>
              <a:rPr sz="2400" b="1" dirty="0">
                <a:solidFill>
                  <a:srgbClr val="104C97"/>
                </a:solidFill>
                <a:latin typeface="Arial"/>
                <a:cs typeface="Arial"/>
              </a:rPr>
              <a:t>Help</a:t>
            </a:r>
            <a:r>
              <a:rPr sz="2400" b="1" spc="-30" dirty="0">
                <a:solidFill>
                  <a:srgbClr val="104C97"/>
                </a:solidFill>
                <a:latin typeface="Arial"/>
                <a:cs typeface="Arial"/>
              </a:rPr>
              <a:t> </a:t>
            </a:r>
            <a:r>
              <a:rPr sz="2400" b="1" dirty="0">
                <a:solidFill>
                  <a:srgbClr val="104C97"/>
                </a:solidFill>
                <a:latin typeface="Arial"/>
                <a:cs typeface="Arial"/>
              </a:rPr>
              <a:t>reduce</a:t>
            </a:r>
            <a:r>
              <a:rPr sz="2400" b="1" spc="-20" dirty="0">
                <a:solidFill>
                  <a:srgbClr val="104C97"/>
                </a:solidFill>
                <a:latin typeface="Arial"/>
                <a:cs typeface="Arial"/>
              </a:rPr>
              <a:t> </a:t>
            </a:r>
            <a:r>
              <a:rPr sz="2400" b="1" dirty="0">
                <a:solidFill>
                  <a:srgbClr val="104C97"/>
                </a:solidFill>
                <a:latin typeface="Arial"/>
                <a:cs typeface="Arial"/>
              </a:rPr>
              <a:t>food</a:t>
            </a:r>
            <a:r>
              <a:rPr sz="2400" b="1" spc="-10" dirty="0">
                <a:solidFill>
                  <a:srgbClr val="104C97"/>
                </a:solidFill>
                <a:latin typeface="Arial"/>
                <a:cs typeface="Arial"/>
              </a:rPr>
              <a:t> waste.</a:t>
            </a:r>
            <a:endParaRPr sz="2400" dirty="0">
              <a:latin typeface="Arial"/>
              <a:cs typeface="Arial"/>
            </a:endParaRPr>
          </a:p>
          <a:p>
            <a:pPr>
              <a:lnSpc>
                <a:spcPct val="100000"/>
              </a:lnSpc>
              <a:spcBef>
                <a:spcPts val="45"/>
              </a:spcBef>
            </a:pPr>
            <a:endParaRPr sz="2150" dirty="0">
              <a:latin typeface="Arial"/>
              <a:cs typeface="Arial"/>
            </a:endParaRPr>
          </a:p>
          <a:p>
            <a:pPr algn="ctr">
              <a:lnSpc>
                <a:spcPct val="100000"/>
              </a:lnSpc>
            </a:pPr>
            <a:r>
              <a:rPr sz="1800" dirty="0">
                <a:solidFill>
                  <a:srgbClr val="78777A"/>
                </a:solidFill>
                <a:latin typeface="Arial"/>
                <a:cs typeface="Arial"/>
              </a:rPr>
              <a:t>Learn</a:t>
            </a:r>
            <a:r>
              <a:rPr sz="1800" spc="-15" dirty="0">
                <a:solidFill>
                  <a:srgbClr val="78777A"/>
                </a:solidFill>
                <a:latin typeface="Arial"/>
                <a:cs typeface="Arial"/>
              </a:rPr>
              <a:t> </a:t>
            </a:r>
            <a:r>
              <a:rPr sz="1800" dirty="0">
                <a:solidFill>
                  <a:srgbClr val="78777A"/>
                </a:solidFill>
                <a:latin typeface="Arial"/>
                <a:cs typeface="Arial"/>
              </a:rPr>
              <a:t>more</a:t>
            </a:r>
            <a:r>
              <a:rPr sz="1800" spc="-10" dirty="0">
                <a:solidFill>
                  <a:srgbClr val="78777A"/>
                </a:solidFill>
                <a:latin typeface="Arial"/>
                <a:cs typeface="Arial"/>
              </a:rPr>
              <a:t> </a:t>
            </a:r>
            <a:r>
              <a:rPr sz="1800" dirty="0">
                <a:solidFill>
                  <a:srgbClr val="78777A"/>
                </a:solidFill>
                <a:latin typeface="Arial"/>
                <a:cs typeface="Arial"/>
              </a:rPr>
              <a:t>at</a:t>
            </a:r>
            <a:r>
              <a:rPr sz="1800" spc="-10" dirty="0">
                <a:solidFill>
                  <a:srgbClr val="78777A"/>
                </a:solidFill>
                <a:latin typeface="Arial"/>
                <a:cs typeface="Arial"/>
              </a:rPr>
              <a:t> </a:t>
            </a:r>
            <a:r>
              <a:rPr sz="1800" spc="-10" dirty="0">
                <a:solidFill>
                  <a:srgbClr val="78777A"/>
                </a:solidFill>
                <a:latin typeface="Arial"/>
                <a:cs typeface="Arial"/>
                <a:hlinkClick r:id="rId3">
                  <a:extLst>
                    <a:ext uri="{A12FA001-AC4F-418D-AE19-62706E023703}">
                      <ahyp:hlinkClr xmlns:ahyp="http://schemas.microsoft.com/office/drawing/2018/hyperlinkcolor" val="tx"/>
                    </a:ext>
                  </a:extLst>
                </a:hlinkClick>
              </a:rPr>
              <a:t>SaveMoreThanFood.org</a:t>
            </a:r>
            <a:endParaRPr sz="1800" dirty="0">
              <a:solidFill>
                <a:srgbClr val="78777A"/>
              </a:solidFill>
              <a:latin typeface="Arial"/>
              <a:cs typeface="Arial"/>
            </a:endParaRPr>
          </a:p>
        </p:txBody>
      </p:sp>
      <p:sp>
        <p:nvSpPr>
          <p:cNvPr id="33" name="Slide Number Placeholder 32">
            <a:extLst>
              <a:ext uri="{FF2B5EF4-FFF2-40B4-BE49-F238E27FC236}">
                <a16:creationId xmlns:a16="http://schemas.microsoft.com/office/drawing/2014/main" id="{2583FA70-249E-204C-B77A-3528807DFB2E}"/>
              </a:ext>
            </a:extLst>
          </p:cNvPr>
          <p:cNvSpPr>
            <a:spLocks noGrp="1"/>
          </p:cNvSpPr>
          <p:nvPr>
            <p:ph type="sldNum" sz="quarter" idx="7"/>
          </p:nvPr>
        </p:nvSpPr>
        <p:spPr>
          <a:xfrm>
            <a:off x="6858000" y="4480560"/>
            <a:ext cx="2103120" cy="246221"/>
          </a:xfrm>
        </p:spPr>
        <p:txBody>
          <a:bodyPr/>
          <a:lstStyle/>
          <a:p>
            <a:fld id="{B6F15528-21DE-4FAA-801E-634DDDAF4B2B}" type="slidenum">
              <a:rPr lang="en-US" sz="1600" smtClean="0"/>
              <a:t>1</a:t>
            </a:fld>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A784F-4392-4245-8930-62B1DB359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Subtitle 7">
            <a:extLst>
              <a:ext uri="{FF2B5EF4-FFF2-40B4-BE49-F238E27FC236}">
                <a16:creationId xmlns:a16="http://schemas.microsoft.com/office/drawing/2014/main" id="{AF44738B-C08F-C540-99E1-40BF8949E749}"/>
              </a:ext>
            </a:extLst>
          </p:cNvPr>
          <p:cNvSpPr>
            <a:spLocks noGrp="1"/>
          </p:cNvSpPr>
          <p:nvPr>
            <p:ph type="subTitle" idx="4"/>
          </p:nvPr>
        </p:nvSpPr>
        <p:spPr>
          <a:xfrm>
            <a:off x="647700" y="3677977"/>
            <a:ext cx="3148965" cy="830997"/>
          </a:xfrm>
        </p:spPr>
        <p:txBody>
          <a:bodyPr/>
          <a:lstStyle/>
          <a:p>
            <a:r>
              <a:rPr lang="en-US" dirty="0"/>
              <a:t>Can</a:t>
            </a:r>
            <a:r>
              <a:rPr lang="en-US" spc="-20" dirty="0"/>
              <a:t> </a:t>
            </a:r>
            <a:r>
              <a:rPr lang="en-US" dirty="0"/>
              <a:t>you</a:t>
            </a:r>
            <a:r>
              <a:rPr lang="en-US" spc="-15" dirty="0"/>
              <a:t> </a:t>
            </a:r>
            <a:r>
              <a:rPr lang="en-US" dirty="0"/>
              <a:t>commit</a:t>
            </a:r>
            <a:r>
              <a:rPr lang="en-US" spc="-15" dirty="0"/>
              <a:t> </a:t>
            </a:r>
            <a:r>
              <a:rPr lang="en-US" dirty="0"/>
              <a:t>to</a:t>
            </a:r>
            <a:r>
              <a:rPr lang="en-US" spc="-10" dirty="0"/>
              <a:t> recycling </a:t>
            </a:r>
            <a:r>
              <a:rPr lang="en-US" dirty="0"/>
              <a:t>right</a:t>
            </a:r>
            <a:r>
              <a:rPr lang="en-US" spc="-20" dirty="0"/>
              <a:t> </a:t>
            </a:r>
            <a:r>
              <a:rPr lang="en-US" dirty="0"/>
              <a:t>and</a:t>
            </a:r>
            <a:r>
              <a:rPr lang="en-US" spc="-20" dirty="0"/>
              <a:t> </a:t>
            </a:r>
            <a:r>
              <a:rPr lang="en-US" dirty="0"/>
              <a:t>help</a:t>
            </a:r>
            <a:r>
              <a:rPr lang="en-US" spc="-15" dirty="0"/>
              <a:t> </a:t>
            </a:r>
            <a:r>
              <a:rPr lang="en-US" dirty="0"/>
              <a:t>achieve</a:t>
            </a:r>
            <a:r>
              <a:rPr lang="en-US" spc="-20" dirty="0"/>
              <a:t> this </a:t>
            </a:r>
            <a:r>
              <a:rPr lang="en-US" spc="-10" dirty="0"/>
              <a:t>community-</a:t>
            </a:r>
            <a:r>
              <a:rPr lang="en-US" dirty="0"/>
              <a:t>wide</a:t>
            </a:r>
            <a:r>
              <a:rPr lang="en-US" spc="20" dirty="0"/>
              <a:t> </a:t>
            </a:r>
            <a:r>
              <a:rPr lang="en-US" spc="-10" dirty="0"/>
              <a:t>goal?</a:t>
            </a:r>
          </a:p>
        </p:txBody>
      </p:sp>
      <p:sp>
        <p:nvSpPr>
          <p:cNvPr id="18" name="object 2">
            <a:extLst>
              <a:ext uri="{FF2B5EF4-FFF2-40B4-BE49-F238E27FC236}">
                <a16:creationId xmlns:a16="http://schemas.microsoft.com/office/drawing/2014/main" id="{25F8722B-C7B1-B545-AA57-65A62E3CE1DE}"/>
              </a:ext>
            </a:extLst>
          </p:cNvPr>
          <p:cNvSpPr txBox="1">
            <a:spLocks noGrp="1"/>
          </p:cNvSpPr>
          <p:nvPr>
            <p:ph type="ctrTitle"/>
          </p:nvPr>
        </p:nvSpPr>
        <p:spPr>
          <a:prstGeom prst="rect">
            <a:avLst/>
          </a:prstGeom>
        </p:spPr>
        <p:txBody>
          <a:bodyPr vert="horz" wrap="square" lIns="0" tIns="12700" rIns="0" bIns="0" rtlCol="0">
            <a:spAutoFit/>
          </a:bodyPr>
          <a:lstStyle/>
          <a:p>
            <a:pPr marL="12700" marR="5080">
              <a:lnSpc>
                <a:spcPct val="107200"/>
              </a:lnSpc>
              <a:spcBef>
                <a:spcPts val="100"/>
              </a:spcBef>
            </a:pPr>
            <a:r>
              <a:rPr dirty="0"/>
              <a:t>While</a:t>
            </a:r>
            <a:r>
              <a:rPr spc="-25" dirty="0"/>
              <a:t> </a:t>
            </a:r>
            <a:r>
              <a:rPr dirty="0"/>
              <a:t>Central</a:t>
            </a:r>
            <a:r>
              <a:rPr spc="-20" dirty="0"/>
              <a:t> </a:t>
            </a:r>
            <a:r>
              <a:rPr dirty="0"/>
              <a:t>Ohio’s</a:t>
            </a:r>
            <a:r>
              <a:rPr spc="-15" dirty="0"/>
              <a:t> </a:t>
            </a:r>
            <a:r>
              <a:rPr dirty="0"/>
              <a:t>rate</a:t>
            </a:r>
            <a:r>
              <a:rPr spc="-15" dirty="0"/>
              <a:t> </a:t>
            </a:r>
            <a:r>
              <a:rPr dirty="0"/>
              <a:t>of</a:t>
            </a:r>
            <a:r>
              <a:rPr spc="-15" dirty="0"/>
              <a:t> </a:t>
            </a:r>
            <a:r>
              <a:rPr spc="-10" dirty="0"/>
              <a:t>recycling </a:t>
            </a:r>
            <a:r>
              <a:rPr dirty="0"/>
              <a:t>exceeds</a:t>
            </a:r>
            <a:r>
              <a:rPr spc="-30" dirty="0"/>
              <a:t> </a:t>
            </a:r>
            <a:r>
              <a:rPr dirty="0"/>
              <a:t>the</a:t>
            </a:r>
            <a:r>
              <a:rPr spc="-20" dirty="0"/>
              <a:t> </a:t>
            </a:r>
            <a:r>
              <a:rPr dirty="0"/>
              <a:t>national</a:t>
            </a:r>
            <a:r>
              <a:rPr spc="-25" dirty="0"/>
              <a:t> </a:t>
            </a:r>
            <a:r>
              <a:rPr spc="-10" dirty="0"/>
              <a:t>average, </a:t>
            </a:r>
            <a:r>
              <a:rPr dirty="0"/>
              <a:t>SWACO</a:t>
            </a:r>
            <a:r>
              <a:rPr spc="-25" dirty="0"/>
              <a:t> </a:t>
            </a:r>
            <a:r>
              <a:rPr dirty="0"/>
              <a:t>has</a:t>
            </a:r>
            <a:r>
              <a:rPr spc="-30" dirty="0"/>
              <a:t> </a:t>
            </a:r>
            <a:r>
              <a:rPr dirty="0"/>
              <a:t>a</a:t>
            </a:r>
            <a:r>
              <a:rPr spc="-25" dirty="0"/>
              <a:t> </a:t>
            </a:r>
            <a:r>
              <a:rPr dirty="0"/>
              <a:t>goal</a:t>
            </a:r>
            <a:r>
              <a:rPr spc="-30" dirty="0"/>
              <a:t> </a:t>
            </a:r>
            <a:r>
              <a:rPr dirty="0"/>
              <a:t>to</a:t>
            </a:r>
            <a:r>
              <a:rPr spc="-25" dirty="0"/>
              <a:t> </a:t>
            </a:r>
            <a:r>
              <a:rPr dirty="0"/>
              <a:t>increase</a:t>
            </a:r>
            <a:r>
              <a:rPr spc="-25" dirty="0"/>
              <a:t> the </a:t>
            </a:r>
            <a:r>
              <a:rPr dirty="0"/>
              <a:t>diversion</a:t>
            </a:r>
            <a:r>
              <a:rPr spc="-20" dirty="0"/>
              <a:t> </a:t>
            </a:r>
            <a:r>
              <a:rPr dirty="0"/>
              <a:t>of</a:t>
            </a:r>
            <a:r>
              <a:rPr spc="-20" dirty="0"/>
              <a:t> </a:t>
            </a:r>
            <a:r>
              <a:rPr dirty="0"/>
              <a:t>recyclable,</a:t>
            </a:r>
            <a:r>
              <a:rPr spc="-15" dirty="0"/>
              <a:t> </a:t>
            </a:r>
            <a:r>
              <a:rPr spc="-10" dirty="0"/>
              <a:t>reusable,</a:t>
            </a:r>
            <a:r>
              <a:rPr spc="525" dirty="0"/>
              <a:t> </a:t>
            </a:r>
            <a:r>
              <a:rPr dirty="0"/>
              <a:t>and</a:t>
            </a:r>
            <a:r>
              <a:rPr spc="-10" dirty="0"/>
              <a:t> </a:t>
            </a:r>
            <a:r>
              <a:rPr dirty="0"/>
              <a:t>compostable</a:t>
            </a:r>
            <a:r>
              <a:rPr spc="-5" dirty="0"/>
              <a:t> </a:t>
            </a:r>
            <a:r>
              <a:rPr dirty="0"/>
              <a:t>materials </a:t>
            </a:r>
            <a:r>
              <a:rPr spc="-20" dirty="0"/>
              <a:t>from</a:t>
            </a:r>
          </a:p>
          <a:p>
            <a:pPr marL="12700">
              <a:lnSpc>
                <a:spcPct val="100000"/>
              </a:lnSpc>
              <a:spcBef>
                <a:spcPts val="180"/>
              </a:spcBef>
            </a:pPr>
            <a:r>
              <a:rPr dirty="0"/>
              <a:t>the</a:t>
            </a:r>
            <a:r>
              <a:rPr spc="-20" dirty="0"/>
              <a:t> </a:t>
            </a:r>
            <a:r>
              <a:rPr dirty="0"/>
              <a:t>landﬁll</a:t>
            </a:r>
            <a:r>
              <a:rPr spc="-15" dirty="0"/>
              <a:t> </a:t>
            </a:r>
            <a:r>
              <a:rPr dirty="0"/>
              <a:t>to</a:t>
            </a:r>
            <a:r>
              <a:rPr spc="-5" dirty="0"/>
              <a:t> </a:t>
            </a:r>
            <a:r>
              <a:rPr b="1" dirty="0">
                <a:solidFill>
                  <a:srgbClr val="F5821F"/>
                </a:solidFill>
                <a:latin typeface="Arial"/>
                <a:cs typeface="Arial"/>
              </a:rPr>
              <a:t>75%</a:t>
            </a:r>
            <a:r>
              <a:rPr b="1" spc="-10" dirty="0">
                <a:solidFill>
                  <a:srgbClr val="F5821F"/>
                </a:solidFill>
                <a:latin typeface="Arial"/>
                <a:cs typeface="Arial"/>
              </a:rPr>
              <a:t> </a:t>
            </a:r>
            <a:r>
              <a:rPr dirty="0"/>
              <a:t>by</a:t>
            </a:r>
            <a:r>
              <a:rPr spc="-10" dirty="0"/>
              <a:t> </a:t>
            </a:r>
            <a:r>
              <a:rPr b="1" spc="-10" dirty="0">
                <a:solidFill>
                  <a:srgbClr val="F5821F"/>
                </a:solidFill>
                <a:latin typeface="Arial"/>
                <a:cs typeface="Arial"/>
              </a:rPr>
              <a:t>2032.</a:t>
            </a:r>
          </a:p>
        </p:txBody>
      </p:sp>
      <p:sp>
        <p:nvSpPr>
          <p:cNvPr id="16" name="Slide Number Placeholder 15">
            <a:extLst>
              <a:ext uri="{FF2B5EF4-FFF2-40B4-BE49-F238E27FC236}">
                <a16:creationId xmlns:a16="http://schemas.microsoft.com/office/drawing/2014/main" id="{A385685D-4388-8145-962E-DC31CDFCAF3D}"/>
              </a:ext>
            </a:extLst>
          </p:cNvPr>
          <p:cNvSpPr>
            <a:spLocks noGrp="1"/>
          </p:cNvSpPr>
          <p:nvPr>
            <p:ph type="sldNum" sz="quarter" idx="7"/>
          </p:nvPr>
        </p:nvSpPr>
        <p:spPr>
          <a:xfrm>
            <a:off x="6858000" y="4480560"/>
            <a:ext cx="2103120" cy="276999"/>
          </a:xfrm>
        </p:spPr>
        <p:txBody>
          <a:bodyPr/>
          <a:lstStyle/>
          <a:p>
            <a:fld id="{B6F15528-21DE-4FAA-801E-634DDDAF4B2B}"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2398134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E17D2A5-4EF1-9D42-B95B-040E4777D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object 27"/>
          <p:cNvSpPr txBox="1">
            <a:spLocks noGrp="1"/>
          </p:cNvSpPr>
          <p:nvPr>
            <p:ph type="title"/>
          </p:nvPr>
        </p:nvSpPr>
        <p:spPr>
          <a:xfrm>
            <a:off x="4953000" y="750525"/>
            <a:ext cx="3532504" cy="2110740"/>
          </a:xfrm>
          <a:prstGeom prst="rect">
            <a:avLst/>
          </a:prstGeom>
        </p:spPr>
        <p:txBody>
          <a:bodyPr vert="horz" wrap="square" lIns="0" tIns="12700" rIns="0" bIns="0" rtlCol="0">
            <a:spAutoFit/>
          </a:bodyPr>
          <a:lstStyle/>
          <a:p>
            <a:pPr algn="ctr">
              <a:lnSpc>
                <a:spcPct val="100000"/>
              </a:lnSpc>
              <a:spcBef>
                <a:spcPts val="100"/>
              </a:spcBef>
            </a:pPr>
            <a:r>
              <a:rPr sz="2800" dirty="0"/>
              <a:t>Did</a:t>
            </a:r>
            <a:r>
              <a:rPr sz="2800" spc="-15" dirty="0"/>
              <a:t> </a:t>
            </a:r>
            <a:r>
              <a:rPr sz="2800" dirty="0"/>
              <a:t>you</a:t>
            </a:r>
            <a:r>
              <a:rPr sz="2800" spc="-15" dirty="0"/>
              <a:t> </a:t>
            </a:r>
            <a:r>
              <a:rPr sz="2800" spc="-20" dirty="0"/>
              <a:t>know</a:t>
            </a:r>
            <a:endParaRPr sz="2800" dirty="0"/>
          </a:p>
          <a:p>
            <a:pPr marL="12065" marR="5080" indent="-635" algn="ctr">
              <a:lnSpc>
                <a:spcPct val="100000"/>
              </a:lnSpc>
              <a:spcBef>
                <a:spcPts val="100"/>
              </a:spcBef>
            </a:pPr>
            <a:r>
              <a:rPr sz="1800" b="0" dirty="0">
                <a:solidFill>
                  <a:srgbClr val="78777A"/>
                </a:solidFill>
                <a:latin typeface="Arial"/>
                <a:cs typeface="Arial"/>
              </a:rPr>
              <a:t>that</a:t>
            </a:r>
            <a:r>
              <a:rPr sz="1800" b="0" spc="-20" dirty="0">
                <a:solidFill>
                  <a:srgbClr val="78777A"/>
                </a:solidFill>
                <a:latin typeface="Arial"/>
                <a:cs typeface="Arial"/>
              </a:rPr>
              <a:t> </a:t>
            </a:r>
            <a:r>
              <a:rPr sz="1800" b="0" dirty="0">
                <a:solidFill>
                  <a:srgbClr val="78777A"/>
                </a:solidFill>
                <a:latin typeface="Arial"/>
                <a:cs typeface="Arial"/>
              </a:rPr>
              <a:t>your</a:t>
            </a:r>
            <a:r>
              <a:rPr sz="1800" b="0" spc="-5" dirty="0">
                <a:solidFill>
                  <a:srgbClr val="78777A"/>
                </a:solidFill>
                <a:latin typeface="Arial"/>
                <a:cs typeface="Arial"/>
              </a:rPr>
              <a:t> </a:t>
            </a:r>
            <a:r>
              <a:rPr sz="1800" b="0" dirty="0">
                <a:solidFill>
                  <a:srgbClr val="78777A"/>
                </a:solidFill>
                <a:latin typeface="Arial"/>
                <a:cs typeface="Arial"/>
              </a:rPr>
              <a:t>recycled</a:t>
            </a:r>
            <a:r>
              <a:rPr sz="1800" b="0" spc="-10" dirty="0">
                <a:solidFill>
                  <a:srgbClr val="78777A"/>
                </a:solidFill>
                <a:latin typeface="Arial"/>
                <a:cs typeface="Arial"/>
              </a:rPr>
              <a:t> </a:t>
            </a:r>
            <a:r>
              <a:rPr sz="1800" b="0" dirty="0">
                <a:solidFill>
                  <a:srgbClr val="78777A"/>
                </a:solidFill>
                <a:latin typeface="Arial"/>
                <a:cs typeface="Arial"/>
              </a:rPr>
              <a:t>plastic</a:t>
            </a:r>
            <a:r>
              <a:rPr sz="1800" b="0" spc="-10" dirty="0">
                <a:solidFill>
                  <a:srgbClr val="78777A"/>
                </a:solidFill>
                <a:latin typeface="Arial"/>
                <a:cs typeface="Arial"/>
              </a:rPr>
              <a:t> bottles </a:t>
            </a:r>
            <a:r>
              <a:rPr sz="1800" b="0" dirty="0">
                <a:solidFill>
                  <a:srgbClr val="78777A"/>
                </a:solidFill>
                <a:latin typeface="Arial"/>
                <a:cs typeface="Arial"/>
              </a:rPr>
              <a:t>are</a:t>
            </a:r>
            <a:r>
              <a:rPr sz="1800" b="0" spc="-20" dirty="0">
                <a:solidFill>
                  <a:srgbClr val="78777A"/>
                </a:solidFill>
                <a:latin typeface="Arial"/>
                <a:cs typeface="Arial"/>
              </a:rPr>
              <a:t> </a:t>
            </a:r>
            <a:r>
              <a:rPr sz="1800" b="0" dirty="0">
                <a:solidFill>
                  <a:srgbClr val="78777A"/>
                </a:solidFill>
                <a:latin typeface="Arial"/>
                <a:cs typeface="Arial"/>
              </a:rPr>
              <a:t>sold</a:t>
            </a:r>
            <a:r>
              <a:rPr sz="1800" b="0" spc="-10" dirty="0">
                <a:solidFill>
                  <a:srgbClr val="78777A"/>
                </a:solidFill>
                <a:latin typeface="Arial"/>
                <a:cs typeface="Arial"/>
              </a:rPr>
              <a:t> </a:t>
            </a:r>
            <a:r>
              <a:rPr sz="1800" b="0" dirty="0">
                <a:solidFill>
                  <a:srgbClr val="78777A"/>
                </a:solidFill>
                <a:latin typeface="Arial"/>
                <a:cs typeface="Arial"/>
              </a:rPr>
              <a:t>to</a:t>
            </a:r>
            <a:r>
              <a:rPr sz="1800" b="0" spc="-10" dirty="0">
                <a:solidFill>
                  <a:srgbClr val="78777A"/>
                </a:solidFill>
                <a:latin typeface="Arial"/>
                <a:cs typeface="Arial"/>
              </a:rPr>
              <a:t> </a:t>
            </a:r>
            <a:r>
              <a:rPr sz="1800" b="0" dirty="0">
                <a:solidFill>
                  <a:srgbClr val="78777A"/>
                </a:solidFill>
                <a:latin typeface="Arial"/>
                <a:cs typeface="Arial"/>
              </a:rPr>
              <a:t>Ohio</a:t>
            </a:r>
            <a:r>
              <a:rPr sz="1800" b="0" spc="-10" dirty="0">
                <a:solidFill>
                  <a:srgbClr val="78777A"/>
                </a:solidFill>
                <a:latin typeface="Arial"/>
                <a:cs typeface="Arial"/>
              </a:rPr>
              <a:t> </a:t>
            </a:r>
            <a:r>
              <a:rPr sz="1800" b="0" dirty="0">
                <a:solidFill>
                  <a:srgbClr val="78777A"/>
                </a:solidFill>
                <a:latin typeface="Arial"/>
                <a:cs typeface="Arial"/>
              </a:rPr>
              <a:t>businesses</a:t>
            </a:r>
            <a:r>
              <a:rPr sz="1800" b="0" spc="-15" dirty="0">
                <a:solidFill>
                  <a:srgbClr val="78777A"/>
                </a:solidFill>
                <a:latin typeface="Arial"/>
                <a:cs typeface="Arial"/>
              </a:rPr>
              <a:t> </a:t>
            </a:r>
            <a:r>
              <a:rPr sz="1800" b="0" spc="-20" dirty="0">
                <a:solidFill>
                  <a:srgbClr val="78777A"/>
                </a:solidFill>
                <a:latin typeface="Arial"/>
                <a:cs typeface="Arial"/>
              </a:rPr>
              <a:t>that </a:t>
            </a:r>
            <a:r>
              <a:rPr sz="1800" b="0" dirty="0">
                <a:solidFill>
                  <a:srgbClr val="78777A"/>
                </a:solidFill>
                <a:latin typeface="Arial"/>
                <a:cs typeface="Arial"/>
              </a:rPr>
              <a:t>turn</a:t>
            </a:r>
            <a:r>
              <a:rPr sz="1800" b="0" spc="-10" dirty="0">
                <a:solidFill>
                  <a:srgbClr val="78777A"/>
                </a:solidFill>
                <a:latin typeface="Arial"/>
                <a:cs typeface="Arial"/>
              </a:rPr>
              <a:t> </a:t>
            </a:r>
            <a:r>
              <a:rPr sz="1800" b="0" dirty="0">
                <a:solidFill>
                  <a:srgbClr val="78777A"/>
                </a:solidFill>
                <a:latin typeface="Arial"/>
                <a:cs typeface="Arial"/>
              </a:rPr>
              <a:t>them</a:t>
            </a:r>
            <a:r>
              <a:rPr sz="1800" b="0" spc="-10" dirty="0">
                <a:solidFill>
                  <a:srgbClr val="78777A"/>
                </a:solidFill>
                <a:latin typeface="Arial"/>
                <a:cs typeface="Arial"/>
              </a:rPr>
              <a:t> </a:t>
            </a:r>
            <a:r>
              <a:rPr sz="1800" b="0" dirty="0">
                <a:solidFill>
                  <a:srgbClr val="78777A"/>
                </a:solidFill>
                <a:latin typeface="Arial"/>
                <a:cs typeface="Arial"/>
              </a:rPr>
              <a:t>into</a:t>
            </a:r>
            <a:r>
              <a:rPr sz="1800" b="0" spc="-15" dirty="0">
                <a:solidFill>
                  <a:srgbClr val="78777A"/>
                </a:solidFill>
                <a:latin typeface="Arial"/>
                <a:cs typeface="Arial"/>
              </a:rPr>
              <a:t> </a:t>
            </a:r>
            <a:r>
              <a:rPr sz="1800" b="0" dirty="0">
                <a:solidFill>
                  <a:srgbClr val="78777A"/>
                </a:solidFill>
                <a:latin typeface="Arial"/>
                <a:cs typeface="Arial"/>
              </a:rPr>
              <a:t>new</a:t>
            </a:r>
            <a:r>
              <a:rPr sz="1800" b="0" spc="-15" dirty="0">
                <a:solidFill>
                  <a:srgbClr val="78777A"/>
                </a:solidFill>
                <a:latin typeface="Arial"/>
                <a:cs typeface="Arial"/>
              </a:rPr>
              <a:t> </a:t>
            </a:r>
            <a:r>
              <a:rPr sz="1800" b="0" dirty="0">
                <a:solidFill>
                  <a:srgbClr val="78777A"/>
                </a:solidFill>
                <a:latin typeface="Arial"/>
                <a:cs typeface="Arial"/>
              </a:rPr>
              <a:t>water</a:t>
            </a:r>
            <a:r>
              <a:rPr sz="1800" b="0" spc="-15" dirty="0">
                <a:solidFill>
                  <a:srgbClr val="78777A"/>
                </a:solidFill>
                <a:latin typeface="Arial"/>
                <a:cs typeface="Arial"/>
              </a:rPr>
              <a:t> </a:t>
            </a:r>
            <a:r>
              <a:rPr sz="1800" b="0" dirty="0">
                <a:solidFill>
                  <a:srgbClr val="78777A"/>
                </a:solidFill>
                <a:latin typeface="Arial"/>
                <a:cs typeface="Arial"/>
              </a:rPr>
              <a:t>and</a:t>
            </a:r>
            <a:r>
              <a:rPr sz="1800" b="0" spc="-10" dirty="0">
                <a:solidFill>
                  <a:srgbClr val="78777A"/>
                </a:solidFill>
                <a:latin typeface="Arial"/>
                <a:cs typeface="Arial"/>
              </a:rPr>
              <a:t> </a:t>
            </a:r>
            <a:r>
              <a:rPr sz="1800" b="0" spc="-20" dirty="0">
                <a:solidFill>
                  <a:srgbClr val="78777A"/>
                </a:solidFill>
                <a:latin typeface="Arial"/>
                <a:cs typeface="Arial"/>
              </a:rPr>
              <a:t>soda </a:t>
            </a:r>
            <a:r>
              <a:rPr sz="1800" b="0" dirty="0">
                <a:solidFill>
                  <a:srgbClr val="78777A"/>
                </a:solidFill>
                <a:latin typeface="Arial"/>
                <a:cs typeface="Arial"/>
              </a:rPr>
              <a:t>bottles,</a:t>
            </a:r>
            <a:r>
              <a:rPr sz="1800" b="0" spc="-45" dirty="0">
                <a:solidFill>
                  <a:srgbClr val="78777A"/>
                </a:solidFill>
                <a:latin typeface="Arial"/>
                <a:cs typeface="Arial"/>
              </a:rPr>
              <a:t> </a:t>
            </a:r>
            <a:r>
              <a:rPr sz="1800" b="0" dirty="0">
                <a:solidFill>
                  <a:srgbClr val="78777A"/>
                </a:solidFill>
                <a:latin typeface="Arial"/>
                <a:cs typeface="Arial"/>
              </a:rPr>
              <a:t>underground</a:t>
            </a:r>
            <a:r>
              <a:rPr sz="1800" b="0" spc="-40" dirty="0">
                <a:solidFill>
                  <a:srgbClr val="78777A"/>
                </a:solidFill>
                <a:latin typeface="Arial"/>
                <a:cs typeface="Arial"/>
              </a:rPr>
              <a:t> </a:t>
            </a:r>
            <a:r>
              <a:rPr sz="1800" b="0" dirty="0">
                <a:solidFill>
                  <a:srgbClr val="78777A"/>
                </a:solidFill>
                <a:latin typeface="Arial"/>
                <a:cs typeface="Arial"/>
              </a:rPr>
              <a:t>pipes,</a:t>
            </a:r>
            <a:r>
              <a:rPr sz="1800" b="0" spc="-40" dirty="0">
                <a:solidFill>
                  <a:srgbClr val="78777A"/>
                </a:solidFill>
                <a:latin typeface="Arial"/>
                <a:cs typeface="Arial"/>
              </a:rPr>
              <a:t> </a:t>
            </a:r>
            <a:r>
              <a:rPr sz="1800" b="0" spc="-25" dirty="0">
                <a:solidFill>
                  <a:srgbClr val="78777A"/>
                </a:solidFill>
                <a:latin typeface="Arial"/>
                <a:cs typeface="Arial"/>
              </a:rPr>
              <a:t>and </a:t>
            </a:r>
            <a:r>
              <a:rPr sz="1800" b="0" dirty="0">
                <a:solidFill>
                  <a:srgbClr val="78777A"/>
                </a:solidFill>
                <a:latin typeface="Arial"/>
                <a:cs typeface="Arial"/>
              </a:rPr>
              <a:t>pallet</a:t>
            </a:r>
            <a:r>
              <a:rPr sz="1800" b="0" spc="-20" dirty="0">
                <a:solidFill>
                  <a:srgbClr val="78777A"/>
                </a:solidFill>
                <a:latin typeface="Arial"/>
                <a:cs typeface="Arial"/>
              </a:rPr>
              <a:t> </a:t>
            </a:r>
            <a:r>
              <a:rPr sz="1800" b="0" dirty="0">
                <a:solidFill>
                  <a:srgbClr val="78777A"/>
                </a:solidFill>
                <a:latin typeface="Arial"/>
                <a:cs typeface="Arial"/>
              </a:rPr>
              <a:t>strapping</a:t>
            </a:r>
            <a:r>
              <a:rPr sz="1800" b="0" spc="-15" dirty="0">
                <a:solidFill>
                  <a:srgbClr val="78777A"/>
                </a:solidFill>
                <a:latin typeface="Arial"/>
                <a:cs typeface="Arial"/>
              </a:rPr>
              <a:t> </a:t>
            </a:r>
            <a:r>
              <a:rPr sz="1800" b="0" dirty="0">
                <a:solidFill>
                  <a:srgbClr val="78777A"/>
                </a:solidFill>
                <a:latin typeface="Arial"/>
                <a:cs typeface="Arial"/>
              </a:rPr>
              <a:t>used</a:t>
            </a:r>
            <a:r>
              <a:rPr sz="1800" b="0" spc="-15" dirty="0">
                <a:solidFill>
                  <a:srgbClr val="78777A"/>
                </a:solidFill>
                <a:latin typeface="Arial"/>
                <a:cs typeface="Arial"/>
              </a:rPr>
              <a:t> </a:t>
            </a:r>
            <a:r>
              <a:rPr sz="1800" b="0" spc="-25" dirty="0">
                <a:solidFill>
                  <a:srgbClr val="78777A"/>
                </a:solidFill>
                <a:latin typeface="Arial"/>
                <a:cs typeface="Arial"/>
              </a:rPr>
              <a:t>by </a:t>
            </a:r>
            <a:r>
              <a:rPr sz="1800" b="0" dirty="0">
                <a:solidFill>
                  <a:srgbClr val="78777A"/>
                </a:solidFill>
                <a:latin typeface="Arial"/>
                <a:cs typeface="Arial"/>
              </a:rPr>
              <a:t>consumers</a:t>
            </a:r>
            <a:r>
              <a:rPr sz="1800" b="0" spc="-20" dirty="0">
                <a:solidFill>
                  <a:srgbClr val="78777A"/>
                </a:solidFill>
                <a:latin typeface="Arial"/>
                <a:cs typeface="Arial"/>
              </a:rPr>
              <a:t> </a:t>
            </a:r>
            <a:r>
              <a:rPr sz="1800" b="0" dirty="0">
                <a:solidFill>
                  <a:srgbClr val="78777A"/>
                </a:solidFill>
                <a:latin typeface="Arial"/>
                <a:cs typeface="Arial"/>
              </a:rPr>
              <a:t>all</a:t>
            </a:r>
            <a:r>
              <a:rPr sz="1800" b="0" spc="-10" dirty="0">
                <a:solidFill>
                  <a:srgbClr val="78777A"/>
                </a:solidFill>
                <a:latin typeface="Arial"/>
                <a:cs typeface="Arial"/>
              </a:rPr>
              <a:t> </a:t>
            </a:r>
            <a:r>
              <a:rPr sz="1800" b="0" dirty="0">
                <a:solidFill>
                  <a:srgbClr val="78777A"/>
                </a:solidFill>
                <a:latin typeface="Arial"/>
                <a:cs typeface="Arial"/>
              </a:rPr>
              <a:t>over</a:t>
            </a:r>
            <a:r>
              <a:rPr sz="1800" b="0" spc="-10" dirty="0">
                <a:solidFill>
                  <a:srgbClr val="78777A"/>
                </a:solidFill>
                <a:latin typeface="Arial"/>
                <a:cs typeface="Arial"/>
              </a:rPr>
              <a:t> </a:t>
            </a:r>
            <a:r>
              <a:rPr sz="1800" b="0" dirty="0">
                <a:solidFill>
                  <a:srgbClr val="78777A"/>
                </a:solidFill>
                <a:latin typeface="Arial"/>
                <a:cs typeface="Arial"/>
              </a:rPr>
              <a:t>the</a:t>
            </a:r>
            <a:r>
              <a:rPr sz="1800" b="0" spc="-5" dirty="0">
                <a:solidFill>
                  <a:srgbClr val="78777A"/>
                </a:solidFill>
                <a:latin typeface="Arial"/>
                <a:cs typeface="Arial"/>
              </a:rPr>
              <a:t> </a:t>
            </a:r>
            <a:r>
              <a:rPr sz="1800" b="0" spc="-10" dirty="0">
                <a:solidFill>
                  <a:srgbClr val="78777A"/>
                </a:solidFill>
                <a:latin typeface="Arial"/>
                <a:cs typeface="Arial"/>
              </a:rPr>
              <a:t>world?</a:t>
            </a:r>
            <a:endParaRPr sz="1800" dirty="0">
              <a:latin typeface="Arial"/>
              <a:cs typeface="Arial"/>
            </a:endParaRPr>
          </a:p>
        </p:txBody>
      </p:sp>
      <p:sp>
        <p:nvSpPr>
          <p:cNvPr id="28" name="object 28"/>
          <p:cNvSpPr txBox="1"/>
          <p:nvPr/>
        </p:nvSpPr>
        <p:spPr>
          <a:xfrm>
            <a:off x="5382537" y="3110185"/>
            <a:ext cx="2673430" cy="1120820"/>
          </a:xfrm>
          <a:prstGeom prst="rect">
            <a:avLst/>
          </a:prstGeom>
        </p:spPr>
        <p:txBody>
          <a:bodyPr vert="horz" wrap="square" lIns="0" tIns="12700" rIns="0" bIns="0" rtlCol="0">
            <a:spAutoFit/>
          </a:bodyPr>
          <a:lstStyle/>
          <a:p>
            <a:pPr marL="12065" marR="5080" algn="ctr">
              <a:lnSpc>
                <a:spcPct val="100000"/>
              </a:lnSpc>
              <a:spcBef>
                <a:spcPts val="100"/>
              </a:spcBef>
            </a:pPr>
            <a:r>
              <a:rPr sz="1800" spc="-80" dirty="0">
                <a:solidFill>
                  <a:srgbClr val="78777A"/>
                </a:solidFill>
                <a:latin typeface="Arial"/>
                <a:cs typeface="Arial"/>
              </a:rPr>
              <a:t>To</a:t>
            </a:r>
            <a:r>
              <a:rPr sz="1800" spc="-25" dirty="0">
                <a:solidFill>
                  <a:srgbClr val="78777A"/>
                </a:solidFill>
                <a:latin typeface="Arial"/>
                <a:cs typeface="Arial"/>
              </a:rPr>
              <a:t> </a:t>
            </a:r>
            <a:r>
              <a:rPr sz="1800" dirty="0">
                <a:solidFill>
                  <a:srgbClr val="78777A"/>
                </a:solidFill>
                <a:latin typeface="Arial"/>
                <a:cs typeface="Arial"/>
              </a:rPr>
              <a:t>learn</a:t>
            </a:r>
            <a:r>
              <a:rPr sz="1800" spc="-25" dirty="0">
                <a:solidFill>
                  <a:srgbClr val="78777A"/>
                </a:solidFill>
                <a:latin typeface="Arial"/>
                <a:cs typeface="Arial"/>
              </a:rPr>
              <a:t> </a:t>
            </a:r>
            <a:r>
              <a:rPr sz="1800" dirty="0">
                <a:solidFill>
                  <a:srgbClr val="78777A"/>
                </a:solidFill>
                <a:latin typeface="Arial"/>
                <a:cs typeface="Arial"/>
              </a:rPr>
              <a:t>more</a:t>
            </a:r>
            <a:r>
              <a:rPr sz="1800" spc="-20" dirty="0">
                <a:solidFill>
                  <a:srgbClr val="78777A"/>
                </a:solidFill>
                <a:latin typeface="Arial"/>
                <a:cs typeface="Arial"/>
              </a:rPr>
              <a:t> </a:t>
            </a:r>
            <a:r>
              <a:rPr sz="1800" spc="-10" dirty="0">
                <a:solidFill>
                  <a:srgbClr val="78777A"/>
                </a:solidFill>
                <a:latin typeface="Arial"/>
                <a:cs typeface="Arial"/>
              </a:rPr>
              <a:t>about </a:t>
            </a:r>
            <a:r>
              <a:rPr sz="1800" dirty="0">
                <a:solidFill>
                  <a:srgbClr val="78777A"/>
                </a:solidFill>
                <a:latin typeface="Arial"/>
                <a:cs typeface="Arial"/>
              </a:rPr>
              <a:t>material</a:t>
            </a:r>
            <a:r>
              <a:rPr sz="1800" spc="-25" dirty="0">
                <a:solidFill>
                  <a:srgbClr val="78777A"/>
                </a:solidFill>
                <a:latin typeface="Arial"/>
                <a:cs typeface="Arial"/>
              </a:rPr>
              <a:t> </a:t>
            </a:r>
            <a:r>
              <a:rPr sz="1800" dirty="0">
                <a:solidFill>
                  <a:srgbClr val="78777A"/>
                </a:solidFill>
                <a:latin typeface="Arial"/>
                <a:cs typeface="Arial"/>
              </a:rPr>
              <a:t>processing</a:t>
            </a:r>
            <a:r>
              <a:rPr sz="1800" spc="-25" dirty="0">
                <a:solidFill>
                  <a:srgbClr val="78777A"/>
                </a:solidFill>
                <a:latin typeface="Arial"/>
                <a:cs typeface="Arial"/>
              </a:rPr>
              <a:t> and </a:t>
            </a:r>
            <a:r>
              <a:rPr sz="1800" dirty="0">
                <a:solidFill>
                  <a:srgbClr val="78777A"/>
                </a:solidFill>
                <a:latin typeface="Arial"/>
                <a:cs typeface="Arial"/>
              </a:rPr>
              <a:t>the circular </a:t>
            </a:r>
            <a:r>
              <a:rPr sz="1800" spc="-10" dirty="0">
                <a:solidFill>
                  <a:srgbClr val="78777A"/>
                </a:solidFill>
                <a:latin typeface="Arial"/>
                <a:cs typeface="Arial"/>
              </a:rPr>
              <a:t>economy,</a:t>
            </a:r>
            <a:r>
              <a:rPr lang="en-US" sz="1800" spc="-10" dirty="0">
                <a:solidFill>
                  <a:srgbClr val="78777A"/>
                </a:solidFill>
                <a:latin typeface="Arial"/>
                <a:cs typeface="Arial"/>
              </a:rPr>
              <a:t> </a:t>
            </a:r>
            <a:r>
              <a:rPr sz="1800" dirty="0">
                <a:solidFill>
                  <a:srgbClr val="78777A"/>
                </a:solidFill>
                <a:latin typeface="Arial"/>
                <a:cs typeface="Arial"/>
              </a:rPr>
              <a:t>visit </a:t>
            </a:r>
            <a:r>
              <a:rPr sz="1800" b="1" u="sng" spc="-10" dirty="0">
                <a:solidFill>
                  <a:srgbClr val="104D97"/>
                </a:solidFill>
                <a:uFill>
                  <a:solidFill>
                    <a:srgbClr val="104D97"/>
                  </a:solidFill>
                </a:uFill>
                <a:latin typeface="Arial"/>
                <a:cs typeface="Arial"/>
                <a:hlinkClick r:id="rId3">
                  <a:extLst>
                    <a:ext uri="{A12FA001-AC4F-418D-AE19-62706E023703}">
                      <ahyp:hlinkClr xmlns:ahyp="http://schemas.microsoft.com/office/drawing/2018/hyperlinkcolor" val="tx"/>
                    </a:ext>
                  </a:extLst>
                </a:hlinkClick>
              </a:rPr>
              <a:t>www.swaco.org</a:t>
            </a:r>
            <a:endParaRPr sz="1800" b="1" u="sng" dirty="0">
              <a:solidFill>
                <a:srgbClr val="104D97"/>
              </a:solidFill>
              <a:uFill>
                <a:solidFill>
                  <a:srgbClr val="104D97"/>
                </a:solidFill>
              </a:uFill>
              <a:latin typeface="Arial"/>
              <a:cs typeface="Arial"/>
            </a:endParaRPr>
          </a:p>
        </p:txBody>
      </p:sp>
      <p:sp>
        <p:nvSpPr>
          <p:cNvPr id="31" name="Slide Number Placeholder 30">
            <a:extLst>
              <a:ext uri="{FF2B5EF4-FFF2-40B4-BE49-F238E27FC236}">
                <a16:creationId xmlns:a16="http://schemas.microsoft.com/office/drawing/2014/main" id="{753A2989-7D60-8342-9CAA-F151F0D7D1CE}"/>
              </a:ext>
            </a:extLst>
          </p:cNvPr>
          <p:cNvSpPr>
            <a:spLocks noGrp="1"/>
          </p:cNvSpPr>
          <p:nvPr>
            <p:ph type="sldNum" sz="quarter" idx="7"/>
          </p:nvPr>
        </p:nvSpPr>
        <p:spPr/>
        <p:txBody>
          <a:bodyPr/>
          <a:lstStyle/>
          <a:p>
            <a:fld id="{B6F15528-21DE-4FAA-801E-634DDDAF4B2B}" type="slidenum">
              <a:rPr lang="en-US" smtClean="0"/>
              <a:t>11</a:t>
            </a:fld>
            <a:endParaRPr lang="en-US"/>
          </a:p>
        </p:txBody>
      </p:sp>
      <p:pic>
        <p:nvPicPr>
          <p:cNvPr id="32" name="Picture 31">
            <a:extLst>
              <a:ext uri="{FF2B5EF4-FFF2-40B4-BE49-F238E27FC236}">
                <a16:creationId xmlns:a16="http://schemas.microsoft.com/office/drawing/2014/main" id="{BBBEE258-12E4-7245-9B06-868C7B2356D9}"/>
              </a:ext>
            </a:extLst>
          </p:cNvPr>
          <p:cNvPicPr>
            <a:picLocks noChangeAspect="1"/>
          </p:cNvPicPr>
          <p:nvPr/>
        </p:nvPicPr>
        <p:blipFill>
          <a:blip r:embed="rId4"/>
          <a:stretch>
            <a:fillRect/>
          </a:stretch>
        </p:blipFill>
        <p:spPr>
          <a:xfrm>
            <a:off x="3124200" y="2359615"/>
            <a:ext cx="2057400" cy="1854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D30B3A-C965-0545-9CCB-7D8F4AC7A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object 21"/>
          <p:cNvSpPr txBox="1">
            <a:spLocks noGrp="1"/>
          </p:cNvSpPr>
          <p:nvPr>
            <p:ph type="title"/>
          </p:nvPr>
        </p:nvSpPr>
        <p:spPr>
          <a:xfrm>
            <a:off x="558800" y="595252"/>
            <a:ext cx="3666490" cy="1494155"/>
          </a:xfrm>
          <a:prstGeom prst="rect">
            <a:avLst/>
          </a:prstGeom>
        </p:spPr>
        <p:txBody>
          <a:bodyPr vert="horz" wrap="square" lIns="0" tIns="12700" rIns="0" bIns="0" rtlCol="0">
            <a:spAutoFit/>
          </a:bodyPr>
          <a:lstStyle/>
          <a:p>
            <a:pPr marL="12700" marR="276225">
              <a:lnSpc>
                <a:spcPct val="106100"/>
              </a:lnSpc>
              <a:spcBef>
                <a:spcPts val="100"/>
              </a:spcBef>
            </a:pPr>
            <a:r>
              <a:rPr sz="2200" b="0" dirty="0">
                <a:solidFill>
                  <a:srgbClr val="78777A"/>
                </a:solidFill>
                <a:latin typeface="Arial"/>
                <a:cs typeface="Arial"/>
              </a:rPr>
              <a:t>Businesses, schools </a:t>
            </a:r>
            <a:r>
              <a:rPr sz="2200" b="0" spc="-25" dirty="0">
                <a:solidFill>
                  <a:srgbClr val="78777A"/>
                </a:solidFill>
                <a:latin typeface="Arial"/>
                <a:cs typeface="Arial"/>
              </a:rPr>
              <a:t>and </a:t>
            </a:r>
            <a:r>
              <a:rPr sz="2200" b="0" dirty="0">
                <a:solidFill>
                  <a:srgbClr val="78777A"/>
                </a:solidFill>
                <a:latin typeface="Arial"/>
                <a:cs typeface="Arial"/>
              </a:rPr>
              <a:t>other</a:t>
            </a:r>
            <a:r>
              <a:rPr sz="2200" b="0" spc="-25" dirty="0">
                <a:solidFill>
                  <a:srgbClr val="78777A"/>
                </a:solidFill>
                <a:latin typeface="Arial"/>
                <a:cs typeface="Arial"/>
              </a:rPr>
              <a:t> </a:t>
            </a:r>
            <a:r>
              <a:rPr sz="2200" b="0" dirty="0">
                <a:solidFill>
                  <a:srgbClr val="78777A"/>
                </a:solidFill>
                <a:latin typeface="Arial"/>
                <a:cs typeface="Arial"/>
              </a:rPr>
              <a:t>commercial-</a:t>
            </a:r>
            <a:r>
              <a:rPr sz="2200" b="0" spc="-10" dirty="0">
                <a:solidFill>
                  <a:srgbClr val="78777A"/>
                </a:solidFill>
                <a:latin typeface="Arial"/>
                <a:cs typeface="Arial"/>
              </a:rPr>
              <a:t>sector </a:t>
            </a:r>
            <a:r>
              <a:rPr sz="2200" b="0" dirty="0">
                <a:solidFill>
                  <a:srgbClr val="78777A"/>
                </a:solidFill>
                <a:latin typeface="Arial"/>
                <a:cs typeface="Arial"/>
              </a:rPr>
              <a:t>operations</a:t>
            </a:r>
            <a:r>
              <a:rPr sz="2200" b="0" spc="-20" dirty="0">
                <a:solidFill>
                  <a:srgbClr val="78777A"/>
                </a:solidFill>
                <a:latin typeface="Arial"/>
                <a:cs typeface="Arial"/>
              </a:rPr>
              <a:t> </a:t>
            </a:r>
            <a:r>
              <a:rPr sz="2200" b="0" dirty="0">
                <a:solidFill>
                  <a:srgbClr val="78777A"/>
                </a:solidFill>
                <a:latin typeface="Arial"/>
                <a:cs typeface="Arial"/>
              </a:rPr>
              <a:t>send</a:t>
            </a:r>
            <a:r>
              <a:rPr sz="2200" b="0" spc="-15" dirty="0">
                <a:solidFill>
                  <a:srgbClr val="78777A"/>
                </a:solidFill>
                <a:latin typeface="Arial"/>
                <a:cs typeface="Arial"/>
              </a:rPr>
              <a:t> </a:t>
            </a:r>
            <a:r>
              <a:rPr sz="2200" b="0" dirty="0">
                <a:solidFill>
                  <a:srgbClr val="78777A"/>
                </a:solidFill>
                <a:latin typeface="Arial"/>
                <a:cs typeface="Arial"/>
              </a:rPr>
              <a:t>the</a:t>
            </a:r>
            <a:r>
              <a:rPr sz="2200" b="0" spc="-15" dirty="0">
                <a:solidFill>
                  <a:srgbClr val="78777A"/>
                </a:solidFill>
                <a:latin typeface="Arial"/>
                <a:cs typeface="Arial"/>
              </a:rPr>
              <a:t> </a:t>
            </a:r>
            <a:r>
              <a:rPr sz="2200" b="0" spc="-10" dirty="0">
                <a:solidFill>
                  <a:srgbClr val="78777A"/>
                </a:solidFill>
                <a:latin typeface="Arial"/>
                <a:cs typeface="Arial"/>
              </a:rPr>
              <a:t>largest</a:t>
            </a:r>
            <a:endParaRPr sz="2200">
              <a:latin typeface="Arial"/>
              <a:cs typeface="Arial"/>
            </a:endParaRPr>
          </a:p>
          <a:p>
            <a:pPr marL="12700">
              <a:lnSpc>
                <a:spcPts val="3160"/>
              </a:lnSpc>
            </a:pPr>
            <a:r>
              <a:rPr sz="2200" b="0" dirty="0">
                <a:solidFill>
                  <a:srgbClr val="78777A"/>
                </a:solidFill>
                <a:latin typeface="Arial"/>
                <a:cs typeface="Arial"/>
              </a:rPr>
              <a:t>portion </a:t>
            </a:r>
            <a:r>
              <a:rPr spc="-10" dirty="0">
                <a:solidFill>
                  <a:srgbClr val="F5821F"/>
                </a:solidFill>
              </a:rPr>
              <a:t>(</a:t>
            </a:r>
            <a:r>
              <a:rPr sz="4500" spc="-15" baseline="-3703" dirty="0">
                <a:solidFill>
                  <a:srgbClr val="F5821F"/>
                </a:solidFill>
              </a:rPr>
              <a:t>60%</a:t>
            </a:r>
            <a:r>
              <a:rPr sz="3000" spc="-10" dirty="0">
                <a:solidFill>
                  <a:srgbClr val="F5821F"/>
                </a:solidFill>
              </a:rPr>
              <a:t>)</a:t>
            </a:r>
            <a:r>
              <a:rPr sz="3000" spc="-225" dirty="0">
                <a:solidFill>
                  <a:srgbClr val="F5821F"/>
                </a:solidFill>
              </a:rPr>
              <a:t> </a:t>
            </a:r>
            <a:r>
              <a:rPr sz="2200" b="0" dirty="0">
                <a:solidFill>
                  <a:srgbClr val="78777A"/>
                </a:solidFill>
                <a:latin typeface="Arial"/>
                <a:cs typeface="Arial"/>
              </a:rPr>
              <a:t>of</a:t>
            </a:r>
            <a:r>
              <a:rPr sz="2200" b="0" spc="-5" dirty="0">
                <a:solidFill>
                  <a:srgbClr val="78777A"/>
                </a:solidFill>
                <a:latin typeface="Arial"/>
                <a:cs typeface="Arial"/>
              </a:rPr>
              <a:t> </a:t>
            </a:r>
            <a:r>
              <a:rPr sz="2200" b="0" dirty="0">
                <a:solidFill>
                  <a:srgbClr val="78777A"/>
                </a:solidFill>
                <a:latin typeface="Arial"/>
                <a:cs typeface="Arial"/>
              </a:rPr>
              <a:t>material </a:t>
            </a:r>
            <a:r>
              <a:rPr sz="2200" b="0" spc="-25" dirty="0">
                <a:solidFill>
                  <a:srgbClr val="78777A"/>
                </a:solidFill>
                <a:latin typeface="Arial"/>
                <a:cs typeface="Arial"/>
              </a:rPr>
              <a:t>to</a:t>
            </a:r>
            <a:endParaRPr sz="2200">
              <a:latin typeface="Arial"/>
              <a:cs typeface="Arial"/>
            </a:endParaRPr>
          </a:p>
        </p:txBody>
      </p:sp>
      <p:sp>
        <p:nvSpPr>
          <p:cNvPr id="22" name="object 22"/>
          <p:cNvSpPr txBox="1"/>
          <p:nvPr/>
        </p:nvSpPr>
        <p:spPr>
          <a:xfrm>
            <a:off x="558731" y="2063525"/>
            <a:ext cx="4307205" cy="1127760"/>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78777A"/>
                </a:solidFill>
                <a:latin typeface="Arial"/>
                <a:cs typeface="Arial"/>
              </a:rPr>
              <a:t>the </a:t>
            </a:r>
            <a:r>
              <a:rPr sz="2200" spc="-10" dirty="0">
                <a:solidFill>
                  <a:srgbClr val="78777A"/>
                </a:solidFill>
                <a:latin typeface="Arial"/>
                <a:cs typeface="Arial"/>
              </a:rPr>
              <a:t>landﬁll.</a:t>
            </a:r>
            <a:endParaRPr sz="2200" dirty="0">
              <a:latin typeface="Arial"/>
              <a:cs typeface="Arial"/>
            </a:endParaRPr>
          </a:p>
          <a:p>
            <a:pPr marL="12700" marR="5080">
              <a:lnSpc>
                <a:spcPct val="100000"/>
              </a:lnSpc>
              <a:spcBef>
                <a:spcPts val="1720"/>
              </a:spcBef>
            </a:pPr>
            <a:r>
              <a:rPr sz="1800" b="1" dirty="0">
                <a:solidFill>
                  <a:srgbClr val="104C97"/>
                </a:solidFill>
                <a:latin typeface="Arial"/>
                <a:cs typeface="Arial"/>
              </a:rPr>
              <a:t>How</a:t>
            </a:r>
            <a:r>
              <a:rPr sz="1800" b="1" spc="-15" dirty="0">
                <a:solidFill>
                  <a:srgbClr val="104C97"/>
                </a:solidFill>
                <a:latin typeface="Arial"/>
                <a:cs typeface="Arial"/>
              </a:rPr>
              <a:t> </a:t>
            </a:r>
            <a:r>
              <a:rPr sz="1800" b="1" dirty="0">
                <a:solidFill>
                  <a:srgbClr val="104C97"/>
                </a:solidFill>
                <a:latin typeface="Arial"/>
                <a:cs typeface="Arial"/>
              </a:rPr>
              <a:t>well</a:t>
            </a:r>
            <a:r>
              <a:rPr sz="1800" b="1" spc="-10" dirty="0">
                <a:solidFill>
                  <a:srgbClr val="104C97"/>
                </a:solidFill>
                <a:latin typeface="Arial"/>
                <a:cs typeface="Arial"/>
              </a:rPr>
              <a:t> </a:t>
            </a:r>
            <a:r>
              <a:rPr sz="1800" b="1" dirty="0">
                <a:solidFill>
                  <a:srgbClr val="104C97"/>
                </a:solidFill>
                <a:latin typeface="Arial"/>
                <a:cs typeface="Arial"/>
              </a:rPr>
              <a:t>does</a:t>
            </a:r>
            <a:r>
              <a:rPr sz="1800" b="1" spc="-5" dirty="0">
                <a:solidFill>
                  <a:srgbClr val="104C97"/>
                </a:solidFill>
                <a:latin typeface="Arial"/>
                <a:cs typeface="Arial"/>
              </a:rPr>
              <a:t> </a:t>
            </a:r>
            <a:r>
              <a:rPr sz="1800" b="1" dirty="0">
                <a:solidFill>
                  <a:srgbClr val="104C97"/>
                </a:solidFill>
                <a:latin typeface="Arial"/>
                <a:cs typeface="Arial"/>
              </a:rPr>
              <a:t>your</a:t>
            </a:r>
            <a:r>
              <a:rPr sz="1800" b="1" spc="-15" dirty="0">
                <a:solidFill>
                  <a:srgbClr val="104C97"/>
                </a:solidFill>
                <a:latin typeface="Arial"/>
                <a:cs typeface="Arial"/>
              </a:rPr>
              <a:t> </a:t>
            </a:r>
            <a:r>
              <a:rPr sz="1800" b="1" dirty="0">
                <a:solidFill>
                  <a:srgbClr val="104C97"/>
                </a:solidFill>
                <a:latin typeface="Arial"/>
                <a:cs typeface="Arial"/>
              </a:rPr>
              <a:t>school</a:t>
            </a:r>
            <a:r>
              <a:rPr sz="1800" b="1" spc="-15" dirty="0">
                <a:solidFill>
                  <a:srgbClr val="104C97"/>
                </a:solidFill>
                <a:latin typeface="Arial"/>
                <a:cs typeface="Arial"/>
              </a:rPr>
              <a:t> </a:t>
            </a:r>
            <a:r>
              <a:rPr sz="1800" b="1" dirty="0">
                <a:solidFill>
                  <a:srgbClr val="104C97"/>
                </a:solidFill>
                <a:latin typeface="Arial"/>
                <a:cs typeface="Arial"/>
              </a:rPr>
              <a:t>or</a:t>
            </a:r>
            <a:r>
              <a:rPr sz="1800" b="1" spc="-5" dirty="0">
                <a:solidFill>
                  <a:srgbClr val="104C97"/>
                </a:solidFill>
                <a:latin typeface="Arial"/>
                <a:cs typeface="Arial"/>
              </a:rPr>
              <a:t> </a:t>
            </a:r>
            <a:r>
              <a:rPr sz="1800" b="1" spc="-10" dirty="0">
                <a:solidFill>
                  <a:srgbClr val="104C97"/>
                </a:solidFill>
                <a:latin typeface="Arial"/>
                <a:cs typeface="Arial"/>
              </a:rPr>
              <a:t>business </a:t>
            </a:r>
            <a:r>
              <a:rPr sz="1800" b="1" dirty="0">
                <a:solidFill>
                  <a:srgbClr val="104C97"/>
                </a:solidFill>
                <a:latin typeface="Arial"/>
                <a:cs typeface="Arial"/>
              </a:rPr>
              <a:t>recycle?</a:t>
            </a:r>
            <a:r>
              <a:rPr sz="1800" b="1" spc="-30" dirty="0">
                <a:solidFill>
                  <a:srgbClr val="104C97"/>
                </a:solidFill>
                <a:latin typeface="Arial"/>
                <a:cs typeface="Arial"/>
              </a:rPr>
              <a:t> </a:t>
            </a:r>
            <a:r>
              <a:rPr sz="1800" b="1" dirty="0">
                <a:solidFill>
                  <a:srgbClr val="104C97"/>
                </a:solidFill>
                <a:latin typeface="Arial"/>
                <a:cs typeface="Arial"/>
              </a:rPr>
              <a:t>Can</a:t>
            </a:r>
            <a:r>
              <a:rPr sz="1800" b="1" spc="-20" dirty="0">
                <a:solidFill>
                  <a:srgbClr val="104C97"/>
                </a:solidFill>
                <a:latin typeface="Arial"/>
                <a:cs typeface="Arial"/>
              </a:rPr>
              <a:t> </a:t>
            </a:r>
            <a:r>
              <a:rPr sz="1800" b="1" dirty="0">
                <a:solidFill>
                  <a:srgbClr val="104C97"/>
                </a:solidFill>
                <a:latin typeface="Arial"/>
                <a:cs typeface="Arial"/>
              </a:rPr>
              <a:t>you</a:t>
            </a:r>
            <a:r>
              <a:rPr sz="1800" b="1" spc="-20" dirty="0">
                <a:solidFill>
                  <a:srgbClr val="104C97"/>
                </a:solidFill>
                <a:latin typeface="Arial"/>
                <a:cs typeface="Arial"/>
              </a:rPr>
              <a:t> </a:t>
            </a:r>
            <a:r>
              <a:rPr sz="1800" b="1" dirty="0">
                <a:solidFill>
                  <a:srgbClr val="104C97"/>
                </a:solidFill>
                <a:latin typeface="Arial"/>
                <a:cs typeface="Arial"/>
              </a:rPr>
              <a:t>do</a:t>
            </a:r>
            <a:r>
              <a:rPr sz="1800" b="1" spc="-10" dirty="0">
                <a:solidFill>
                  <a:srgbClr val="104C97"/>
                </a:solidFill>
                <a:latin typeface="Arial"/>
                <a:cs typeface="Arial"/>
              </a:rPr>
              <a:t> better?</a:t>
            </a:r>
            <a:endParaRPr sz="1800" dirty="0">
              <a:latin typeface="Arial"/>
              <a:cs typeface="Arial"/>
            </a:endParaRPr>
          </a:p>
        </p:txBody>
      </p:sp>
      <p:sp>
        <p:nvSpPr>
          <p:cNvPr id="23" name="object 23"/>
          <p:cNvSpPr txBox="1"/>
          <p:nvPr/>
        </p:nvSpPr>
        <p:spPr>
          <a:xfrm>
            <a:off x="558800" y="4097077"/>
            <a:ext cx="3607435"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FFFF"/>
                </a:solidFill>
                <a:latin typeface="Arial"/>
                <a:cs typeface="Arial"/>
              </a:rPr>
              <a:t>Learn</a:t>
            </a:r>
            <a:r>
              <a:rPr sz="1800" b="1" spc="-10" dirty="0">
                <a:solidFill>
                  <a:srgbClr val="FFFFFF"/>
                </a:solidFill>
                <a:latin typeface="Arial"/>
                <a:cs typeface="Arial"/>
              </a:rPr>
              <a:t> </a:t>
            </a:r>
            <a:r>
              <a:rPr sz="1800" b="1" dirty="0">
                <a:solidFill>
                  <a:srgbClr val="FFFFFF"/>
                </a:solidFill>
                <a:latin typeface="Arial"/>
                <a:cs typeface="Arial"/>
              </a:rPr>
              <a:t>more</a:t>
            </a:r>
            <a:r>
              <a:rPr sz="1800" b="1" spc="-10" dirty="0">
                <a:solidFill>
                  <a:srgbClr val="FFFFFF"/>
                </a:solidFill>
                <a:latin typeface="Arial"/>
                <a:cs typeface="Arial"/>
              </a:rPr>
              <a:t> </a:t>
            </a:r>
            <a:r>
              <a:rPr sz="1800" b="1" dirty="0">
                <a:solidFill>
                  <a:srgbClr val="FFFFFF"/>
                </a:solidFill>
                <a:latin typeface="Arial"/>
                <a:cs typeface="Arial"/>
              </a:rPr>
              <a:t>about</a:t>
            </a:r>
            <a:r>
              <a:rPr sz="1800" b="1" spc="-15" dirty="0">
                <a:solidFill>
                  <a:srgbClr val="FFFFFF"/>
                </a:solidFill>
                <a:latin typeface="Arial"/>
                <a:cs typeface="Arial"/>
              </a:rPr>
              <a:t> </a:t>
            </a:r>
            <a:r>
              <a:rPr sz="1800" b="1" dirty="0">
                <a:solidFill>
                  <a:srgbClr val="FFFFFF"/>
                </a:solidFill>
                <a:latin typeface="Arial"/>
                <a:cs typeface="Arial"/>
              </a:rPr>
              <a:t>how</a:t>
            </a:r>
            <a:r>
              <a:rPr sz="1800" b="1" spc="-5" dirty="0">
                <a:solidFill>
                  <a:srgbClr val="FFFFFF"/>
                </a:solidFill>
                <a:latin typeface="Arial"/>
                <a:cs typeface="Arial"/>
              </a:rPr>
              <a:t> </a:t>
            </a:r>
            <a:r>
              <a:rPr sz="1800" b="1" dirty="0">
                <a:solidFill>
                  <a:srgbClr val="FFFFFF"/>
                </a:solidFill>
                <a:latin typeface="Arial"/>
                <a:cs typeface="Arial"/>
              </a:rPr>
              <a:t>to</a:t>
            </a:r>
            <a:r>
              <a:rPr sz="1800" b="1" spc="-5" dirty="0">
                <a:solidFill>
                  <a:srgbClr val="FFFFFF"/>
                </a:solidFill>
                <a:latin typeface="Arial"/>
                <a:cs typeface="Arial"/>
              </a:rPr>
              <a:t> </a:t>
            </a:r>
            <a:r>
              <a:rPr sz="1800" b="1" spc="-10" dirty="0">
                <a:solidFill>
                  <a:srgbClr val="FFFFFF"/>
                </a:solidFill>
                <a:latin typeface="Arial"/>
                <a:cs typeface="Arial"/>
              </a:rPr>
              <a:t>recycle </a:t>
            </a:r>
            <a:r>
              <a:rPr sz="1800" b="1" dirty="0">
                <a:solidFill>
                  <a:srgbClr val="FFFFFF"/>
                </a:solidFill>
                <a:latin typeface="Arial"/>
                <a:cs typeface="Arial"/>
              </a:rPr>
              <a:t>right</a:t>
            </a:r>
            <a:r>
              <a:rPr sz="1800" b="1" spc="-20" dirty="0">
                <a:solidFill>
                  <a:srgbClr val="FFFFFF"/>
                </a:solidFill>
                <a:latin typeface="Arial"/>
                <a:cs typeface="Arial"/>
              </a:rPr>
              <a:t> </a:t>
            </a:r>
            <a:r>
              <a:rPr sz="1800" b="1" dirty="0">
                <a:solidFill>
                  <a:srgbClr val="FFFFFF"/>
                </a:solidFill>
                <a:latin typeface="Arial"/>
                <a:cs typeface="Arial"/>
              </a:rPr>
              <a:t>at</a:t>
            </a:r>
            <a:r>
              <a:rPr sz="1800" b="1" spc="-10" dirty="0">
                <a:solidFill>
                  <a:srgbClr val="FFFFFF"/>
                </a:solidFill>
                <a:latin typeface="Arial"/>
                <a:cs typeface="Arial"/>
              </a:rPr>
              <a:t> </a:t>
            </a:r>
            <a:r>
              <a:rPr lang="en-US" sz="1800" b="1" u="sng" spc="-10"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recycleright.org</a:t>
            </a:r>
            <a:endParaRPr sz="1800" dirty="0">
              <a:solidFill>
                <a:schemeClr val="bg1"/>
              </a:solidFill>
              <a:latin typeface="Arial"/>
              <a:cs typeface="Arial"/>
            </a:endParaRPr>
          </a:p>
        </p:txBody>
      </p:sp>
      <p:sp>
        <p:nvSpPr>
          <p:cNvPr id="26" name="Slide Number Placeholder 25">
            <a:extLst>
              <a:ext uri="{FF2B5EF4-FFF2-40B4-BE49-F238E27FC236}">
                <a16:creationId xmlns:a16="http://schemas.microsoft.com/office/drawing/2014/main" id="{C25EDA24-66F2-D14A-BA0A-E0023ADD10C6}"/>
              </a:ext>
            </a:extLst>
          </p:cNvPr>
          <p:cNvSpPr>
            <a:spLocks noGrp="1"/>
          </p:cNvSpPr>
          <p:nvPr>
            <p:ph type="sldNum" sz="quarter" idx="7"/>
          </p:nvPr>
        </p:nvSpPr>
        <p:spPr>
          <a:xfrm>
            <a:off x="6858000" y="4733151"/>
            <a:ext cx="2103120" cy="276999"/>
          </a:xfrm>
        </p:spPr>
        <p:txBody>
          <a:bodyPr/>
          <a:lstStyle/>
          <a:p>
            <a:fld id="{B6F15528-21DE-4FAA-801E-634DDDAF4B2B}" type="slidenum">
              <a:rPr lang="en-US" smtClean="0">
                <a:solidFill>
                  <a:schemeClr val="bg1"/>
                </a:solidFill>
              </a:rPr>
              <a:t>12</a:t>
            </a:fld>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A24A41C-3435-484F-BD40-B5C7AA540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object 24"/>
          <p:cNvSpPr txBox="1">
            <a:spLocks noGrp="1"/>
          </p:cNvSpPr>
          <p:nvPr>
            <p:ph type="title"/>
          </p:nvPr>
        </p:nvSpPr>
        <p:spPr>
          <a:prstGeom prst="rect">
            <a:avLst/>
          </a:prstGeom>
        </p:spPr>
        <p:txBody>
          <a:bodyPr vert="horz" wrap="square" lIns="0" tIns="69850" rIns="0" bIns="0" rtlCol="0">
            <a:spAutoFit/>
          </a:bodyPr>
          <a:lstStyle/>
          <a:p>
            <a:pPr marL="38100">
              <a:lnSpc>
                <a:spcPct val="100000"/>
              </a:lnSpc>
              <a:spcBef>
                <a:spcPts val="100"/>
              </a:spcBef>
            </a:pPr>
            <a:r>
              <a:rPr dirty="0"/>
              <a:t>Special</a:t>
            </a:r>
            <a:r>
              <a:rPr spc="-105" dirty="0"/>
              <a:t> </a:t>
            </a:r>
            <a:r>
              <a:rPr spc="-20" dirty="0"/>
              <a:t>Recycling</a:t>
            </a:r>
            <a:r>
              <a:rPr spc="-100" dirty="0"/>
              <a:t> </a:t>
            </a:r>
            <a:r>
              <a:rPr spc="-10" dirty="0"/>
              <a:t>Update</a:t>
            </a:r>
          </a:p>
        </p:txBody>
      </p:sp>
      <p:sp>
        <p:nvSpPr>
          <p:cNvPr id="27" name="Slide Number Placeholder 26">
            <a:extLst>
              <a:ext uri="{FF2B5EF4-FFF2-40B4-BE49-F238E27FC236}">
                <a16:creationId xmlns:a16="http://schemas.microsoft.com/office/drawing/2014/main" id="{E71A082C-1D0C-D848-9E05-0F90989E9339}"/>
              </a:ext>
            </a:extLst>
          </p:cNvPr>
          <p:cNvSpPr>
            <a:spLocks noGrp="1"/>
          </p:cNvSpPr>
          <p:nvPr>
            <p:ph type="sldNum" sz="quarter" idx="7"/>
          </p:nvPr>
        </p:nvSpPr>
        <p:spPr>
          <a:xfrm>
            <a:off x="6858000" y="4480560"/>
            <a:ext cx="2103120" cy="276999"/>
          </a:xfrm>
        </p:spPr>
        <p:txBody>
          <a:bodyPr/>
          <a:lstStyle/>
          <a:p>
            <a:fld id="{B6F15528-21DE-4FAA-801E-634DDDAF4B2B}" type="slidenum">
              <a:rPr lang="en-US" smtClean="0">
                <a:solidFill>
                  <a:schemeClr val="bg1"/>
                </a:solidFill>
              </a:rPr>
              <a:t>13</a:t>
            </a:fld>
            <a:endParaRPr lang="en-US"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B64F64B-2BEC-DE4E-9CED-BE5FCDA19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6" name="object 26"/>
          <p:cNvSpPr txBox="1">
            <a:spLocks noGrp="1"/>
          </p:cNvSpPr>
          <p:nvPr>
            <p:ph type="title"/>
          </p:nvPr>
        </p:nvSpPr>
        <p:spPr>
          <a:xfrm>
            <a:off x="596900" y="461528"/>
            <a:ext cx="7950200" cy="920765"/>
          </a:xfrm>
          <a:prstGeom prst="rect">
            <a:avLst/>
          </a:prstGeom>
        </p:spPr>
        <p:txBody>
          <a:bodyPr vert="horz" wrap="square" lIns="0" tIns="48260" rIns="0" bIns="0" rtlCol="0">
            <a:spAutoFit/>
          </a:bodyPr>
          <a:lstStyle/>
          <a:p>
            <a:pPr marL="2730500" marR="5080">
              <a:lnSpc>
                <a:spcPts val="3400"/>
              </a:lnSpc>
              <a:spcBef>
                <a:spcPts val="380"/>
              </a:spcBef>
            </a:pPr>
            <a:r>
              <a:rPr spc="-20" dirty="0"/>
              <a:t>Avoid</a:t>
            </a:r>
            <a:r>
              <a:rPr spc="-135" dirty="0"/>
              <a:t> </a:t>
            </a:r>
            <a:r>
              <a:rPr dirty="0"/>
              <a:t>These</a:t>
            </a:r>
            <a:r>
              <a:rPr spc="-120" dirty="0"/>
              <a:t> </a:t>
            </a:r>
            <a:r>
              <a:rPr spc="-25" dirty="0"/>
              <a:t>Common </a:t>
            </a:r>
            <a:r>
              <a:rPr spc="-20" dirty="0"/>
              <a:t>Recycling</a:t>
            </a:r>
            <a:r>
              <a:rPr spc="-110" dirty="0"/>
              <a:t> </a:t>
            </a:r>
            <a:r>
              <a:rPr spc="-10" dirty="0"/>
              <a:t>Mistakes</a:t>
            </a:r>
          </a:p>
        </p:txBody>
      </p:sp>
      <p:sp>
        <p:nvSpPr>
          <p:cNvPr id="29" name="Slide Number Placeholder 28">
            <a:extLst>
              <a:ext uri="{FF2B5EF4-FFF2-40B4-BE49-F238E27FC236}">
                <a16:creationId xmlns:a16="http://schemas.microsoft.com/office/drawing/2014/main" id="{D3C9D702-AD92-B04A-B1D5-C0CE1352F56C}"/>
              </a:ext>
            </a:extLst>
          </p:cNvPr>
          <p:cNvSpPr>
            <a:spLocks noGrp="1"/>
          </p:cNvSpPr>
          <p:nvPr>
            <p:ph type="sldNum" sz="quarter" idx="7"/>
          </p:nvPr>
        </p:nvSpPr>
        <p:spPr>
          <a:xfrm>
            <a:off x="6858000" y="4476750"/>
            <a:ext cx="2103120" cy="257175"/>
          </a:xfrm>
        </p:spPr>
        <p:txBody>
          <a:bodyPr/>
          <a:lstStyle/>
          <a:p>
            <a:fld id="{B6F15528-21DE-4FAA-801E-634DDDAF4B2B}"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C2648AD-430F-A64E-ABC7-CB2F8A250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object 24"/>
          <p:cNvSpPr txBox="1">
            <a:spLocks noGrp="1"/>
          </p:cNvSpPr>
          <p:nvPr>
            <p:ph type="title"/>
          </p:nvPr>
        </p:nvSpPr>
        <p:spPr>
          <a:xfrm>
            <a:off x="622300" y="518678"/>
            <a:ext cx="4906010" cy="914400"/>
          </a:xfrm>
          <a:prstGeom prst="rect">
            <a:avLst/>
          </a:prstGeom>
        </p:spPr>
        <p:txBody>
          <a:bodyPr vert="horz" wrap="square" lIns="0" tIns="48260" rIns="0" bIns="0" rtlCol="0">
            <a:spAutoFit/>
          </a:bodyPr>
          <a:lstStyle/>
          <a:p>
            <a:pPr marL="12700" marR="5080">
              <a:lnSpc>
                <a:spcPts val="3400"/>
              </a:lnSpc>
              <a:spcBef>
                <a:spcPts val="380"/>
              </a:spcBef>
            </a:pPr>
            <a:r>
              <a:rPr dirty="0"/>
              <a:t>Get</a:t>
            </a:r>
            <a:r>
              <a:rPr spc="-45" dirty="0"/>
              <a:t> </a:t>
            </a:r>
            <a:r>
              <a:rPr dirty="0"/>
              <a:t>to</a:t>
            </a:r>
            <a:r>
              <a:rPr spc="-40" dirty="0"/>
              <a:t> </a:t>
            </a:r>
            <a:r>
              <a:rPr dirty="0"/>
              <a:t>Know</a:t>
            </a:r>
            <a:r>
              <a:rPr spc="-40" dirty="0"/>
              <a:t> </a:t>
            </a:r>
            <a:r>
              <a:rPr dirty="0"/>
              <a:t>Our</a:t>
            </a:r>
            <a:r>
              <a:rPr spc="-45" dirty="0"/>
              <a:t> </a:t>
            </a:r>
            <a:r>
              <a:rPr spc="-40" dirty="0"/>
              <a:t>Recycling </a:t>
            </a:r>
            <a:r>
              <a:rPr spc="-10" dirty="0"/>
              <a:t>Rockstars</a:t>
            </a:r>
          </a:p>
        </p:txBody>
      </p:sp>
      <p:sp>
        <p:nvSpPr>
          <p:cNvPr id="34" name="Slide Number Placeholder 33">
            <a:extLst>
              <a:ext uri="{FF2B5EF4-FFF2-40B4-BE49-F238E27FC236}">
                <a16:creationId xmlns:a16="http://schemas.microsoft.com/office/drawing/2014/main" id="{1B9D82BE-D0DB-F74F-8B01-784990CF3932}"/>
              </a:ext>
            </a:extLst>
          </p:cNvPr>
          <p:cNvSpPr>
            <a:spLocks noGrp="1"/>
          </p:cNvSpPr>
          <p:nvPr>
            <p:ph type="sldNum" sz="quarter" idx="7"/>
          </p:nvPr>
        </p:nvSpPr>
        <p:spPr>
          <a:xfrm>
            <a:off x="6858000" y="4476750"/>
            <a:ext cx="2103120" cy="276999"/>
          </a:xfrm>
        </p:spPr>
        <p:txBody>
          <a:bodyPr/>
          <a:lstStyle/>
          <a:p>
            <a:fld id="{B6F15528-21DE-4FAA-801E-634DDDAF4B2B}" type="slidenum">
              <a:rPr lang="en-US" smtClean="0">
                <a:solidFill>
                  <a:schemeClr val="bg1"/>
                </a:solidFill>
              </a:rPr>
              <a:t>15</a:t>
            </a:fld>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CD2AA15-B636-094D-95D6-45BD01160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bject 2"/>
          <p:cNvSpPr txBox="1">
            <a:spLocks noGrp="1"/>
          </p:cNvSpPr>
          <p:nvPr>
            <p:ph type="title"/>
          </p:nvPr>
        </p:nvSpPr>
        <p:spPr>
          <a:prstGeom prst="rect">
            <a:avLst/>
          </a:prstGeom>
        </p:spPr>
        <p:txBody>
          <a:bodyPr vert="horz" wrap="square" lIns="0" tIns="69850" rIns="0" bIns="0" rtlCol="0">
            <a:spAutoFit/>
          </a:bodyPr>
          <a:lstStyle/>
          <a:p>
            <a:pPr marL="2659380">
              <a:lnSpc>
                <a:spcPct val="100000"/>
              </a:lnSpc>
              <a:spcBef>
                <a:spcPts val="100"/>
              </a:spcBef>
            </a:pPr>
            <a:r>
              <a:rPr dirty="0"/>
              <a:t>Upcoming</a:t>
            </a:r>
            <a:r>
              <a:rPr spc="-120" dirty="0"/>
              <a:t> </a:t>
            </a:r>
            <a:r>
              <a:rPr spc="-20" dirty="0"/>
              <a:t>Recycling</a:t>
            </a:r>
            <a:r>
              <a:rPr spc="-120" dirty="0"/>
              <a:t> </a:t>
            </a:r>
            <a:r>
              <a:rPr spc="-25" dirty="0"/>
              <a:t>Events</a:t>
            </a:r>
          </a:p>
        </p:txBody>
      </p:sp>
      <p:sp>
        <p:nvSpPr>
          <p:cNvPr id="36" name="Slide Number Placeholder 35">
            <a:extLst>
              <a:ext uri="{FF2B5EF4-FFF2-40B4-BE49-F238E27FC236}">
                <a16:creationId xmlns:a16="http://schemas.microsoft.com/office/drawing/2014/main" id="{9AE0268B-68E8-1845-A30B-FF365C3A499F}"/>
              </a:ext>
            </a:extLst>
          </p:cNvPr>
          <p:cNvSpPr>
            <a:spLocks noGrp="1"/>
          </p:cNvSpPr>
          <p:nvPr>
            <p:ph type="sldNum" sz="quarter" idx="7"/>
          </p:nvPr>
        </p:nvSpPr>
        <p:spPr>
          <a:xfrm>
            <a:off x="6858000" y="4476750"/>
            <a:ext cx="2103120" cy="257175"/>
          </a:xfrm>
        </p:spPr>
        <p:txBody>
          <a:bodyPr/>
          <a:lstStyle/>
          <a:p>
            <a:fld id="{B6F15528-21DE-4FAA-801E-634DDDAF4B2B}" type="slidenum">
              <a:rPr lang="en-US" smtClean="0"/>
              <a:t>16</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B4185C-8A7F-954B-BBEA-004D9F104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TextBox 26">
            <a:extLst>
              <a:ext uri="{FF2B5EF4-FFF2-40B4-BE49-F238E27FC236}">
                <a16:creationId xmlns:a16="http://schemas.microsoft.com/office/drawing/2014/main" id="{1514CBF5-6064-2147-81C9-F03475031151}"/>
              </a:ext>
            </a:extLst>
          </p:cNvPr>
          <p:cNvSpPr txBox="1"/>
          <p:nvPr/>
        </p:nvSpPr>
        <p:spPr>
          <a:xfrm>
            <a:off x="533400" y="731458"/>
            <a:ext cx="6123729" cy="1738938"/>
          </a:xfrm>
          <a:prstGeom prst="rect">
            <a:avLst/>
          </a:prstGeom>
          <a:noFill/>
        </p:spPr>
        <p:txBody>
          <a:bodyPr wrap="square" rtlCol="0">
            <a:spAutoFit/>
          </a:bodyPr>
          <a:lstStyle/>
          <a:p>
            <a:pPr>
              <a:spcAft>
                <a:spcPts val="1800"/>
              </a:spcAft>
            </a:pPr>
            <a:r>
              <a:rPr lang="en-US" sz="2300" dirty="0">
                <a:solidFill>
                  <a:schemeClr val="bg1">
                    <a:lumMod val="50000"/>
                  </a:schemeClr>
                </a:solidFill>
                <a:latin typeface="Arial" panose="020B0604020202020204" pitchFamily="34" charset="0"/>
                <a:cs typeface="Arial" panose="020B0604020202020204" pitchFamily="34" charset="0"/>
              </a:rPr>
              <a:t>Every year, the average family of four spends </a:t>
            </a:r>
            <a:r>
              <a:rPr lang="en-US" sz="2300" b="1" dirty="0">
                <a:solidFill>
                  <a:schemeClr val="accent6"/>
                </a:solidFill>
                <a:latin typeface="Arial" panose="020B0604020202020204" pitchFamily="34" charset="0"/>
                <a:cs typeface="Arial" panose="020B0604020202020204" pitchFamily="34" charset="0"/>
              </a:rPr>
              <a:t>$2000 </a:t>
            </a:r>
            <a:r>
              <a:rPr lang="en-US" sz="2300" dirty="0">
                <a:solidFill>
                  <a:schemeClr val="bg1">
                    <a:lumMod val="50000"/>
                  </a:schemeClr>
                </a:solidFill>
                <a:latin typeface="Arial" panose="020B0604020202020204" pitchFamily="34" charset="0"/>
                <a:cs typeface="Arial" panose="020B0604020202020204" pitchFamily="34" charset="0"/>
              </a:rPr>
              <a:t>on food that they never end up eating. </a:t>
            </a:r>
          </a:p>
          <a:p>
            <a:r>
              <a:rPr lang="en-US" sz="2300" dirty="0">
                <a:solidFill>
                  <a:schemeClr val="bg1">
                    <a:lumMod val="50000"/>
                  </a:schemeClr>
                </a:solidFill>
                <a:latin typeface="Arial" panose="020B0604020202020204" pitchFamily="34" charset="0"/>
                <a:cs typeface="Arial" panose="020B0604020202020204" pitchFamily="34" charset="0"/>
              </a:rPr>
              <a:t>Help reduce food waste by planning your meals and grocery shopping with a list.</a:t>
            </a:r>
          </a:p>
        </p:txBody>
      </p:sp>
      <p:sp>
        <p:nvSpPr>
          <p:cNvPr id="30" name="TextBox 29">
            <a:extLst>
              <a:ext uri="{FF2B5EF4-FFF2-40B4-BE49-F238E27FC236}">
                <a16:creationId xmlns:a16="http://schemas.microsoft.com/office/drawing/2014/main" id="{7A99AB5A-C0FF-F149-A936-00C938E91A04}"/>
              </a:ext>
            </a:extLst>
          </p:cNvPr>
          <p:cNvSpPr txBox="1"/>
          <p:nvPr/>
        </p:nvSpPr>
        <p:spPr>
          <a:xfrm>
            <a:off x="519545" y="3181351"/>
            <a:ext cx="3995432" cy="762000"/>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Get more tips like these at </a:t>
            </a:r>
          </a:p>
          <a:p>
            <a:r>
              <a:rPr lang="en-US" sz="2200" b="1" u="sng"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SaveMoreThanFood.org</a:t>
            </a:r>
            <a:endParaRPr lang="en-US" sz="2200" b="1" dirty="0">
              <a:solidFill>
                <a:schemeClr val="bg1"/>
              </a:solidFill>
              <a:latin typeface="Arial" panose="020B0604020202020204" pitchFamily="34" charset="0"/>
              <a:cs typeface="Arial" panose="020B0604020202020204" pitchFamily="34" charset="0"/>
            </a:endParaRPr>
          </a:p>
        </p:txBody>
      </p:sp>
      <p:sp>
        <p:nvSpPr>
          <p:cNvPr id="35" name="Slide Number Placeholder 34">
            <a:extLst>
              <a:ext uri="{FF2B5EF4-FFF2-40B4-BE49-F238E27FC236}">
                <a16:creationId xmlns:a16="http://schemas.microsoft.com/office/drawing/2014/main" id="{E07BE94B-D9F9-C743-80BB-843EE7A20F69}"/>
              </a:ext>
            </a:extLst>
          </p:cNvPr>
          <p:cNvSpPr>
            <a:spLocks noGrp="1"/>
          </p:cNvSpPr>
          <p:nvPr>
            <p:ph type="sldNum" sz="quarter" idx="7"/>
          </p:nvPr>
        </p:nvSpPr>
        <p:spPr>
          <a:xfrm>
            <a:off x="6858000" y="4480560"/>
            <a:ext cx="2103120" cy="276999"/>
          </a:xfrm>
        </p:spPr>
        <p:txBody>
          <a:bodyPr/>
          <a:lstStyle/>
          <a:p>
            <a:fld id="{B6F15528-21DE-4FAA-801E-634DDDAF4B2B}" type="slidenum">
              <a:rPr lang="en-US" smtClean="0">
                <a:solidFill>
                  <a:schemeClr val="bg1"/>
                </a:solidFill>
              </a:rPr>
              <a:t>2</a:t>
            </a:fld>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17EDF6E-657F-B84A-948C-ACA0A703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6" name="object 26"/>
          <p:cNvSpPr txBox="1"/>
          <p:nvPr/>
        </p:nvSpPr>
        <p:spPr>
          <a:xfrm>
            <a:off x="5005642" y="2029670"/>
            <a:ext cx="3672204" cy="689932"/>
          </a:xfrm>
          <a:prstGeom prst="rect">
            <a:avLst/>
          </a:prstGeom>
        </p:spPr>
        <p:txBody>
          <a:bodyPr vert="horz" wrap="square" lIns="0" tIns="12700" rIns="0" bIns="0" rtlCol="0">
            <a:spAutoFit/>
          </a:bodyPr>
          <a:lstStyle/>
          <a:p>
            <a:pPr marL="454025" marR="445770" indent="-1270" algn="ctr">
              <a:lnSpc>
                <a:spcPct val="100000"/>
              </a:lnSpc>
              <a:spcBef>
                <a:spcPts val="100"/>
              </a:spcBef>
            </a:pPr>
            <a:r>
              <a:rPr sz="2200" b="1" dirty="0">
                <a:solidFill>
                  <a:srgbClr val="78777A"/>
                </a:solidFill>
                <a:latin typeface="Arial"/>
                <a:cs typeface="Arial"/>
              </a:rPr>
              <a:t>of the </a:t>
            </a:r>
            <a:r>
              <a:rPr sz="2200" b="1" spc="-10" dirty="0">
                <a:solidFill>
                  <a:srgbClr val="78777A"/>
                </a:solidFill>
                <a:latin typeface="Arial"/>
                <a:cs typeface="Arial"/>
              </a:rPr>
              <a:t>recyclable </a:t>
            </a:r>
            <a:r>
              <a:rPr sz="2200" b="1" dirty="0">
                <a:solidFill>
                  <a:srgbClr val="78777A"/>
                </a:solidFill>
                <a:latin typeface="Arial"/>
                <a:cs typeface="Arial"/>
              </a:rPr>
              <a:t>items they </a:t>
            </a:r>
            <a:r>
              <a:rPr lang="en-US" sz="2200" b="1" dirty="0">
                <a:solidFill>
                  <a:srgbClr val="78777A"/>
                </a:solidFill>
                <a:latin typeface="Arial"/>
                <a:cs typeface="Arial"/>
              </a:rPr>
              <a:t>c</a:t>
            </a:r>
            <a:r>
              <a:rPr sz="2200" b="1" spc="-10" dirty="0">
                <a:solidFill>
                  <a:srgbClr val="78777A"/>
                </a:solidFill>
                <a:latin typeface="Arial"/>
                <a:cs typeface="Arial"/>
              </a:rPr>
              <a:t>onsume.</a:t>
            </a:r>
            <a:endParaRPr sz="2200" dirty="0">
              <a:latin typeface="Arial"/>
              <a:cs typeface="Arial"/>
            </a:endParaRPr>
          </a:p>
        </p:txBody>
      </p:sp>
      <p:sp>
        <p:nvSpPr>
          <p:cNvPr id="25" name="object 25"/>
          <p:cNvSpPr txBox="1">
            <a:spLocks noGrp="1"/>
          </p:cNvSpPr>
          <p:nvPr>
            <p:ph type="title"/>
          </p:nvPr>
        </p:nvSpPr>
        <p:spPr>
          <a:xfrm>
            <a:off x="5136723" y="774910"/>
            <a:ext cx="3409950" cy="1343958"/>
          </a:xfrm>
          <a:prstGeom prst="rect">
            <a:avLst/>
          </a:prstGeom>
        </p:spPr>
        <p:txBody>
          <a:bodyPr vert="horz" wrap="square" lIns="0" tIns="12700" rIns="0" bIns="0" rtlCol="0">
            <a:spAutoFit/>
          </a:bodyPr>
          <a:lstStyle/>
          <a:p>
            <a:pPr marL="12700" marR="5080" algn="ctr">
              <a:spcBef>
                <a:spcPts val="100"/>
              </a:spcBef>
            </a:pPr>
            <a:r>
              <a:rPr sz="2200" dirty="0">
                <a:solidFill>
                  <a:srgbClr val="78777A"/>
                </a:solidFill>
              </a:rPr>
              <a:t>The</a:t>
            </a:r>
            <a:r>
              <a:rPr sz="2200" spc="-35" dirty="0">
                <a:solidFill>
                  <a:srgbClr val="78777A"/>
                </a:solidFill>
              </a:rPr>
              <a:t> </a:t>
            </a:r>
            <a:r>
              <a:rPr sz="2200" dirty="0">
                <a:solidFill>
                  <a:srgbClr val="78777A"/>
                </a:solidFill>
              </a:rPr>
              <a:t>average</a:t>
            </a:r>
            <a:r>
              <a:rPr sz="2200" spc="-25" dirty="0">
                <a:solidFill>
                  <a:srgbClr val="78777A"/>
                </a:solidFill>
              </a:rPr>
              <a:t> </a:t>
            </a:r>
            <a:r>
              <a:rPr sz="2200" dirty="0">
                <a:solidFill>
                  <a:srgbClr val="78777A"/>
                </a:solidFill>
              </a:rPr>
              <a:t>Central</a:t>
            </a:r>
            <a:r>
              <a:rPr sz="2200" spc="-20" dirty="0">
                <a:solidFill>
                  <a:srgbClr val="78777A"/>
                </a:solidFill>
              </a:rPr>
              <a:t> Ohio </a:t>
            </a:r>
            <a:r>
              <a:rPr sz="2200" dirty="0">
                <a:solidFill>
                  <a:srgbClr val="78777A"/>
                </a:solidFill>
              </a:rPr>
              <a:t>household only </a:t>
            </a:r>
            <a:r>
              <a:rPr sz="2200" spc="-10" dirty="0">
                <a:solidFill>
                  <a:srgbClr val="78777A"/>
                </a:solidFill>
              </a:rPr>
              <a:t>recycles</a:t>
            </a:r>
            <a:endParaRPr sz="2200" dirty="0"/>
          </a:p>
          <a:p>
            <a:pPr algn="ctr">
              <a:lnSpc>
                <a:spcPts val="5080"/>
              </a:lnSpc>
            </a:pPr>
            <a:r>
              <a:rPr sz="4400" spc="-25" dirty="0">
                <a:solidFill>
                  <a:srgbClr val="6EBE49"/>
                </a:solidFill>
              </a:rPr>
              <a:t>40%</a:t>
            </a:r>
            <a:endParaRPr sz="2200" dirty="0"/>
          </a:p>
        </p:txBody>
      </p:sp>
      <p:sp>
        <p:nvSpPr>
          <p:cNvPr id="42" name="Slide Number Placeholder 41">
            <a:extLst>
              <a:ext uri="{FF2B5EF4-FFF2-40B4-BE49-F238E27FC236}">
                <a16:creationId xmlns:a16="http://schemas.microsoft.com/office/drawing/2014/main" id="{6ECD464E-4DDE-5045-812C-6045E6F5DF7D}"/>
              </a:ext>
            </a:extLst>
          </p:cNvPr>
          <p:cNvSpPr>
            <a:spLocks noGrp="1"/>
          </p:cNvSpPr>
          <p:nvPr>
            <p:ph type="sldNum" sz="quarter" idx="7"/>
          </p:nvPr>
        </p:nvSpPr>
        <p:spPr/>
        <p:txBody>
          <a:bodyPr/>
          <a:lstStyle/>
          <a:p>
            <a:fld id="{B6F15528-21DE-4FAA-801E-634DDDAF4B2B}" type="slidenum">
              <a:rPr lang="en-US" smtClean="0"/>
              <a:t>3</a:t>
            </a:fld>
            <a:endParaRPr lang="en-US" dirty="0"/>
          </a:p>
        </p:txBody>
      </p:sp>
      <p:sp>
        <p:nvSpPr>
          <p:cNvPr id="43" name="object 26">
            <a:extLst>
              <a:ext uri="{FF2B5EF4-FFF2-40B4-BE49-F238E27FC236}">
                <a16:creationId xmlns:a16="http://schemas.microsoft.com/office/drawing/2014/main" id="{F3C6B053-C8F2-8049-AFD3-1E4CFC66B3EF}"/>
              </a:ext>
            </a:extLst>
          </p:cNvPr>
          <p:cNvSpPr txBox="1"/>
          <p:nvPr/>
        </p:nvSpPr>
        <p:spPr>
          <a:xfrm>
            <a:off x="5005642" y="2994201"/>
            <a:ext cx="3672204" cy="1243930"/>
          </a:xfrm>
          <a:prstGeom prst="rect">
            <a:avLst/>
          </a:prstGeom>
        </p:spPr>
        <p:txBody>
          <a:bodyPr vert="horz" wrap="square" lIns="0" tIns="12700" rIns="0" bIns="0" rtlCol="0">
            <a:spAutoFit/>
          </a:bodyPr>
          <a:lstStyle/>
          <a:p>
            <a:pPr marL="162560" marR="154305" indent="-1270" algn="ctr">
              <a:lnSpc>
                <a:spcPct val="100000"/>
              </a:lnSpc>
            </a:pPr>
            <a:r>
              <a:rPr sz="2000" dirty="0">
                <a:solidFill>
                  <a:srgbClr val="78777A"/>
                </a:solidFill>
                <a:latin typeface="Arial"/>
                <a:cs typeface="Arial"/>
              </a:rPr>
              <a:t>Choosing</a:t>
            </a:r>
            <a:r>
              <a:rPr sz="2000" spc="-20" dirty="0">
                <a:solidFill>
                  <a:srgbClr val="78777A"/>
                </a:solidFill>
                <a:latin typeface="Arial"/>
                <a:cs typeface="Arial"/>
              </a:rPr>
              <a:t> </a:t>
            </a:r>
            <a:r>
              <a:rPr sz="2000" dirty="0">
                <a:solidFill>
                  <a:srgbClr val="78777A"/>
                </a:solidFill>
                <a:latin typeface="Arial"/>
                <a:cs typeface="Arial"/>
              </a:rPr>
              <a:t>to</a:t>
            </a:r>
            <a:r>
              <a:rPr sz="2000" spc="-10" dirty="0">
                <a:solidFill>
                  <a:srgbClr val="78777A"/>
                </a:solidFill>
                <a:latin typeface="Arial"/>
                <a:cs typeface="Arial"/>
              </a:rPr>
              <a:t> </a:t>
            </a:r>
            <a:r>
              <a:rPr sz="2000" dirty="0">
                <a:solidFill>
                  <a:srgbClr val="78777A"/>
                </a:solidFill>
                <a:latin typeface="Arial"/>
                <a:cs typeface="Arial"/>
              </a:rPr>
              <a:t>recycle</a:t>
            </a:r>
            <a:r>
              <a:rPr sz="2000" spc="-10" dirty="0">
                <a:solidFill>
                  <a:srgbClr val="78777A"/>
                </a:solidFill>
                <a:latin typeface="Arial"/>
                <a:cs typeface="Arial"/>
              </a:rPr>
              <a:t> </a:t>
            </a:r>
            <a:r>
              <a:rPr sz="2000" dirty="0">
                <a:solidFill>
                  <a:srgbClr val="78777A"/>
                </a:solidFill>
                <a:latin typeface="Arial"/>
                <a:cs typeface="Arial"/>
              </a:rPr>
              <a:t>all</a:t>
            </a:r>
            <a:r>
              <a:rPr sz="2000" spc="-15" dirty="0">
                <a:solidFill>
                  <a:srgbClr val="78777A"/>
                </a:solidFill>
                <a:latin typeface="Arial"/>
                <a:cs typeface="Arial"/>
              </a:rPr>
              <a:t> </a:t>
            </a:r>
            <a:r>
              <a:rPr sz="2000" spc="-20" dirty="0">
                <a:solidFill>
                  <a:srgbClr val="78777A"/>
                </a:solidFill>
                <a:latin typeface="Arial"/>
                <a:cs typeface="Arial"/>
              </a:rPr>
              <a:t>that </a:t>
            </a:r>
            <a:r>
              <a:rPr sz="2000" dirty="0">
                <a:solidFill>
                  <a:srgbClr val="78777A"/>
                </a:solidFill>
                <a:latin typeface="Arial"/>
                <a:cs typeface="Arial"/>
              </a:rPr>
              <a:t>you can keeps these </a:t>
            </a:r>
            <a:r>
              <a:rPr sz="2000" spc="-10" dirty="0">
                <a:solidFill>
                  <a:srgbClr val="78777A"/>
                </a:solidFill>
                <a:latin typeface="Arial"/>
                <a:cs typeface="Arial"/>
              </a:rPr>
              <a:t>valuable </a:t>
            </a:r>
            <a:r>
              <a:rPr sz="2000" dirty="0">
                <a:solidFill>
                  <a:srgbClr val="78777A"/>
                </a:solidFill>
                <a:latin typeface="Arial"/>
                <a:cs typeface="Arial"/>
              </a:rPr>
              <a:t>materials</a:t>
            </a:r>
            <a:r>
              <a:rPr sz="2000" spc="-10" dirty="0">
                <a:solidFill>
                  <a:srgbClr val="78777A"/>
                </a:solidFill>
                <a:latin typeface="Arial"/>
                <a:cs typeface="Arial"/>
              </a:rPr>
              <a:t> </a:t>
            </a:r>
            <a:r>
              <a:rPr sz="2000" dirty="0">
                <a:solidFill>
                  <a:srgbClr val="78777A"/>
                </a:solidFill>
                <a:latin typeface="Arial"/>
                <a:cs typeface="Arial"/>
              </a:rPr>
              <a:t>moving </a:t>
            </a:r>
            <a:r>
              <a:rPr sz="2000" spc="-10" dirty="0">
                <a:solidFill>
                  <a:srgbClr val="78777A"/>
                </a:solidFill>
                <a:latin typeface="Arial"/>
                <a:cs typeface="Arial"/>
              </a:rPr>
              <a:t>through</a:t>
            </a:r>
            <a:endParaRPr sz="2000" dirty="0">
              <a:latin typeface="Arial"/>
              <a:cs typeface="Arial"/>
            </a:endParaRPr>
          </a:p>
          <a:p>
            <a:pPr algn="ctr">
              <a:lnSpc>
                <a:spcPct val="100000"/>
              </a:lnSpc>
            </a:pPr>
            <a:r>
              <a:rPr sz="2000" dirty="0">
                <a:solidFill>
                  <a:srgbClr val="78777A"/>
                </a:solidFill>
                <a:latin typeface="Arial"/>
                <a:cs typeface="Arial"/>
              </a:rPr>
              <a:t>Central</a:t>
            </a:r>
            <a:r>
              <a:rPr sz="2000" spc="-30" dirty="0">
                <a:solidFill>
                  <a:srgbClr val="78777A"/>
                </a:solidFill>
                <a:latin typeface="Arial"/>
                <a:cs typeface="Arial"/>
              </a:rPr>
              <a:t> </a:t>
            </a:r>
            <a:r>
              <a:rPr sz="2000" dirty="0">
                <a:solidFill>
                  <a:srgbClr val="78777A"/>
                </a:solidFill>
                <a:latin typeface="Arial"/>
                <a:cs typeface="Arial"/>
              </a:rPr>
              <a:t>Ohio’s</a:t>
            </a:r>
            <a:r>
              <a:rPr sz="2000" spc="-20" dirty="0">
                <a:solidFill>
                  <a:srgbClr val="78777A"/>
                </a:solidFill>
                <a:latin typeface="Arial"/>
                <a:cs typeface="Arial"/>
              </a:rPr>
              <a:t> </a:t>
            </a:r>
            <a:r>
              <a:rPr sz="2000" dirty="0">
                <a:solidFill>
                  <a:srgbClr val="78777A"/>
                </a:solidFill>
                <a:latin typeface="Arial"/>
                <a:cs typeface="Arial"/>
              </a:rPr>
              <a:t>circular</a:t>
            </a:r>
            <a:r>
              <a:rPr sz="2000" spc="-20" dirty="0">
                <a:solidFill>
                  <a:srgbClr val="78777A"/>
                </a:solidFill>
                <a:latin typeface="Arial"/>
                <a:cs typeface="Arial"/>
              </a:rPr>
              <a:t> </a:t>
            </a:r>
            <a:r>
              <a:rPr sz="2000" spc="-10" dirty="0">
                <a:solidFill>
                  <a:srgbClr val="78777A"/>
                </a:solidFill>
                <a:latin typeface="Arial"/>
                <a:cs typeface="Arial"/>
              </a:rPr>
              <a:t>economy.</a:t>
            </a:r>
            <a:endParaRPr sz="20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16B50-18B2-6948-BEE9-485E6309C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bject 2"/>
          <p:cNvSpPr txBox="1"/>
          <p:nvPr/>
        </p:nvSpPr>
        <p:spPr>
          <a:xfrm>
            <a:off x="622300" y="869603"/>
            <a:ext cx="4187190" cy="3367589"/>
          </a:xfrm>
          <a:prstGeom prst="rect">
            <a:avLst/>
          </a:prstGeom>
        </p:spPr>
        <p:txBody>
          <a:bodyPr vert="horz" wrap="square" lIns="0" tIns="12700" rIns="0" bIns="0" rtlCol="0">
            <a:spAutoFit/>
          </a:bodyPr>
          <a:lstStyle/>
          <a:p>
            <a:pPr marL="12700" marR="642620">
              <a:lnSpc>
                <a:spcPct val="100000"/>
              </a:lnSpc>
              <a:spcBef>
                <a:spcPts val="100"/>
              </a:spcBef>
            </a:pPr>
            <a:r>
              <a:rPr sz="2400" dirty="0">
                <a:solidFill>
                  <a:srgbClr val="78777A"/>
                </a:solidFill>
                <a:latin typeface="Arial"/>
                <a:cs typeface="Arial"/>
              </a:rPr>
              <a:t>The</a:t>
            </a:r>
            <a:r>
              <a:rPr sz="2400" spc="-25" dirty="0">
                <a:solidFill>
                  <a:srgbClr val="78777A"/>
                </a:solidFill>
                <a:latin typeface="Arial"/>
                <a:cs typeface="Arial"/>
              </a:rPr>
              <a:t> </a:t>
            </a:r>
            <a:r>
              <a:rPr sz="2400" dirty="0">
                <a:solidFill>
                  <a:srgbClr val="78777A"/>
                </a:solidFill>
                <a:latin typeface="Arial"/>
                <a:cs typeface="Arial"/>
              </a:rPr>
              <a:t>amount</a:t>
            </a:r>
            <a:r>
              <a:rPr sz="2400" spc="-10" dirty="0">
                <a:solidFill>
                  <a:srgbClr val="78777A"/>
                </a:solidFill>
                <a:latin typeface="Arial"/>
                <a:cs typeface="Arial"/>
              </a:rPr>
              <a:t> </a:t>
            </a:r>
            <a:r>
              <a:rPr sz="2400" dirty="0">
                <a:solidFill>
                  <a:srgbClr val="78777A"/>
                </a:solidFill>
                <a:latin typeface="Arial"/>
                <a:cs typeface="Arial"/>
              </a:rPr>
              <a:t>of</a:t>
            </a:r>
            <a:r>
              <a:rPr sz="2400" spc="-15" dirty="0">
                <a:solidFill>
                  <a:srgbClr val="78777A"/>
                </a:solidFill>
                <a:latin typeface="Arial"/>
                <a:cs typeface="Arial"/>
              </a:rPr>
              <a:t> </a:t>
            </a:r>
            <a:r>
              <a:rPr sz="2400" spc="-10" dirty="0">
                <a:solidFill>
                  <a:srgbClr val="78777A"/>
                </a:solidFill>
                <a:latin typeface="Arial"/>
                <a:cs typeface="Arial"/>
              </a:rPr>
              <a:t>waste </a:t>
            </a:r>
            <a:r>
              <a:rPr sz="2400" dirty="0">
                <a:solidFill>
                  <a:srgbClr val="78777A"/>
                </a:solidFill>
                <a:latin typeface="Arial"/>
                <a:cs typeface="Arial"/>
              </a:rPr>
              <a:t>Central</a:t>
            </a:r>
            <a:r>
              <a:rPr sz="2400" spc="-20" dirty="0">
                <a:solidFill>
                  <a:srgbClr val="78777A"/>
                </a:solidFill>
                <a:latin typeface="Arial"/>
                <a:cs typeface="Arial"/>
              </a:rPr>
              <a:t> </a:t>
            </a:r>
            <a:r>
              <a:rPr sz="2400" dirty="0">
                <a:solidFill>
                  <a:srgbClr val="78777A"/>
                </a:solidFill>
                <a:latin typeface="Arial"/>
                <a:cs typeface="Arial"/>
              </a:rPr>
              <a:t>Ohioans</a:t>
            </a:r>
            <a:r>
              <a:rPr sz="2400" spc="-15" dirty="0">
                <a:solidFill>
                  <a:srgbClr val="78777A"/>
                </a:solidFill>
                <a:latin typeface="Arial"/>
                <a:cs typeface="Arial"/>
              </a:rPr>
              <a:t> </a:t>
            </a:r>
            <a:r>
              <a:rPr sz="2400" spc="-10" dirty="0">
                <a:solidFill>
                  <a:srgbClr val="78777A"/>
                </a:solidFill>
                <a:latin typeface="Arial"/>
                <a:cs typeface="Arial"/>
              </a:rPr>
              <a:t>create </a:t>
            </a:r>
            <a:r>
              <a:rPr sz="2400" dirty="0">
                <a:solidFill>
                  <a:srgbClr val="78777A"/>
                </a:solidFill>
                <a:latin typeface="Arial"/>
                <a:cs typeface="Arial"/>
              </a:rPr>
              <a:t>each</a:t>
            </a:r>
            <a:r>
              <a:rPr sz="2400" spc="-25" dirty="0">
                <a:solidFill>
                  <a:srgbClr val="78777A"/>
                </a:solidFill>
                <a:latin typeface="Arial"/>
                <a:cs typeface="Arial"/>
              </a:rPr>
              <a:t> </a:t>
            </a:r>
            <a:r>
              <a:rPr sz="2400" dirty="0">
                <a:solidFill>
                  <a:srgbClr val="78777A"/>
                </a:solidFill>
                <a:latin typeface="Arial"/>
                <a:cs typeface="Arial"/>
              </a:rPr>
              <a:t>year</a:t>
            </a:r>
            <a:r>
              <a:rPr sz="2400" spc="-10" dirty="0">
                <a:solidFill>
                  <a:srgbClr val="78777A"/>
                </a:solidFill>
                <a:latin typeface="Arial"/>
                <a:cs typeface="Arial"/>
              </a:rPr>
              <a:t> </a:t>
            </a:r>
            <a:r>
              <a:rPr sz="2400" dirty="0">
                <a:solidFill>
                  <a:srgbClr val="78777A"/>
                </a:solidFill>
                <a:latin typeface="Arial"/>
                <a:cs typeface="Arial"/>
              </a:rPr>
              <a:t>would</a:t>
            </a:r>
            <a:r>
              <a:rPr sz="2400" spc="-15" dirty="0">
                <a:solidFill>
                  <a:srgbClr val="78777A"/>
                </a:solidFill>
                <a:latin typeface="Arial"/>
                <a:cs typeface="Arial"/>
              </a:rPr>
              <a:t> </a:t>
            </a:r>
            <a:r>
              <a:rPr sz="2400" dirty="0">
                <a:solidFill>
                  <a:srgbClr val="78777A"/>
                </a:solidFill>
                <a:latin typeface="Arial"/>
                <a:cs typeface="Arial"/>
              </a:rPr>
              <a:t>ﬁll</a:t>
            </a:r>
            <a:r>
              <a:rPr sz="2400" spc="-15" dirty="0">
                <a:solidFill>
                  <a:srgbClr val="78777A"/>
                </a:solidFill>
                <a:latin typeface="Arial"/>
                <a:cs typeface="Arial"/>
              </a:rPr>
              <a:t> </a:t>
            </a:r>
            <a:r>
              <a:rPr sz="2400" dirty="0">
                <a:solidFill>
                  <a:srgbClr val="78777A"/>
                </a:solidFill>
                <a:latin typeface="Arial"/>
                <a:cs typeface="Arial"/>
              </a:rPr>
              <a:t>up</a:t>
            </a:r>
            <a:r>
              <a:rPr sz="2400" spc="-10" dirty="0">
                <a:solidFill>
                  <a:srgbClr val="78777A"/>
                </a:solidFill>
                <a:latin typeface="Arial"/>
                <a:cs typeface="Arial"/>
              </a:rPr>
              <a:t> </a:t>
            </a:r>
            <a:r>
              <a:rPr sz="2400" spc="-25" dirty="0">
                <a:solidFill>
                  <a:srgbClr val="78777A"/>
                </a:solidFill>
                <a:latin typeface="Arial"/>
                <a:cs typeface="Arial"/>
              </a:rPr>
              <a:t>the</a:t>
            </a:r>
            <a:endParaRPr sz="2400" dirty="0">
              <a:latin typeface="Arial"/>
              <a:cs typeface="Arial"/>
            </a:endParaRPr>
          </a:p>
          <a:p>
            <a:pPr marL="12700">
              <a:lnSpc>
                <a:spcPct val="100000"/>
              </a:lnSpc>
            </a:pPr>
            <a:r>
              <a:rPr sz="2400" dirty="0">
                <a:solidFill>
                  <a:srgbClr val="78777A"/>
                </a:solidFill>
                <a:latin typeface="Arial"/>
                <a:cs typeface="Arial"/>
              </a:rPr>
              <a:t>Ohio Stadium </a:t>
            </a:r>
            <a:r>
              <a:rPr sz="2400" b="1" dirty="0">
                <a:solidFill>
                  <a:srgbClr val="F5821F"/>
                </a:solidFill>
                <a:latin typeface="Arial"/>
                <a:cs typeface="Arial"/>
              </a:rPr>
              <a:t>FOUR </a:t>
            </a:r>
            <a:r>
              <a:rPr sz="2400" b="1" spc="-10" dirty="0">
                <a:solidFill>
                  <a:srgbClr val="F5821F"/>
                </a:solidFill>
                <a:latin typeface="Arial"/>
                <a:cs typeface="Arial"/>
              </a:rPr>
              <a:t>TIMES</a:t>
            </a:r>
            <a:r>
              <a:rPr sz="2400" spc="-10" dirty="0">
                <a:solidFill>
                  <a:srgbClr val="F5821F"/>
                </a:solidFill>
                <a:latin typeface="Arial"/>
                <a:cs typeface="Arial"/>
              </a:rPr>
              <a:t>.</a:t>
            </a:r>
            <a:endParaRPr sz="2400" dirty="0">
              <a:latin typeface="Arial"/>
              <a:cs typeface="Arial"/>
            </a:endParaRPr>
          </a:p>
          <a:p>
            <a:pPr>
              <a:lnSpc>
                <a:spcPct val="100000"/>
              </a:lnSpc>
              <a:spcBef>
                <a:spcPts val="5"/>
              </a:spcBef>
            </a:pPr>
            <a:endParaRPr sz="2500" dirty="0">
              <a:latin typeface="Arial"/>
              <a:cs typeface="Arial"/>
            </a:endParaRPr>
          </a:p>
          <a:p>
            <a:pPr marL="12700" marR="5080">
              <a:lnSpc>
                <a:spcPct val="100000"/>
              </a:lnSpc>
            </a:pPr>
            <a:r>
              <a:rPr sz="2400" dirty="0">
                <a:solidFill>
                  <a:srgbClr val="78777A"/>
                </a:solidFill>
                <a:latin typeface="Arial"/>
                <a:cs typeface="Arial"/>
              </a:rPr>
              <a:t>It’s</a:t>
            </a:r>
            <a:r>
              <a:rPr sz="2400" spc="-20" dirty="0">
                <a:solidFill>
                  <a:srgbClr val="78777A"/>
                </a:solidFill>
                <a:latin typeface="Arial"/>
                <a:cs typeface="Arial"/>
              </a:rPr>
              <a:t> </a:t>
            </a:r>
            <a:r>
              <a:rPr sz="2400" dirty="0">
                <a:solidFill>
                  <a:srgbClr val="78777A"/>
                </a:solidFill>
                <a:latin typeface="Arial"/>
                <a:cs typeface="Arial"/>
              </a:rPr>
              <a:t>easy</a:t>
            </a:r>
            <a:r>
              <a:rPr sz="2400" spc="-20" dirty="0">
                <a:solidFill>
                  <a:srgbClr val="78777A"/>
                </a:solidFill>
                <a:latin typeface="Arial"/>
                <a:cs typeface="Arial"/>
              </a:rPr>
              <a:t> </a:t>
            </a:r>
            <a:r>
              <a:rPr sz="2400" dirty="0">
                <a:solidFill>
                  <a:srgbClr val="78777A"/>
                </a:solidFill>
                <a:latin typeface="Arial"/>
                <a:cs typeface="Arial"/>
              </a:rPr>
              <a:t>to</a:t>
            </a:r>
            <a:r>
              <a:rPr sz="2400" spc="-15" dirty="0">
                <a:solidFill>
                  <a:srgbClr val="78777A"/>
                </a:solidFill>
                <a:latin typeface="Arial"/>
                <a:cs typeface="Arial"/>
              </a:rPr>
              <a:t> </a:t>
            </a:r>
            <a:r>
              <a:rPr sz="2400" dirty="0">
                <a:solidFill>
                  <a:srgbClr val="78777A"/>
                </a:solidFill>
                <a:latin typeface="Arial"/>
                <a:cs typeface="Arial"/>
              </a:rPr>
              <a:t>reduce</a:t>
            </a:r>
            <a:r>
              <a:rPr sz="2400" spc="-15" dirty="0">
                <a:solidFill>
                  <a:srgbClr val="78777A"/>
                </a:solidFill>
                <a:latin typeface="Arial"/>
                <a:cs typeface="Arial"/>
              </a:rPr>
              <a:t> </a:t>
            </a:r>
            <a:r>
              <a:rPr sz="2400" dirty="0">
                <a:solidFill>
                  <a:srgbClr val="78777A"/>
                </a:solidFill>
                <a:latin typeface="Arial"/>
                <a:cs typeface="Arial"/>
              </a:rPr>
              <a:t>waste</a:t>
            </a:r>
            <a:r>
              <a:rPr sz="2400" spc="-20" dirty="0">
                <a:solidFill>
                  <a:srgbClr val="78777A"/>
                </a:solidFill>
                <a:latin typeface="Arial"/>
                <a:cs typeface="Arial"/>
              </a:rPr>
              <a:t> when </a:t>
            </a:r>
            <a:r>
              <a:rPr sz="2400" dirty="0">
                <a:solidFill>
                  <a:srgbClr val="78777A"/>
                </a:solidFill>
                <a:latin typeface="Arial"/>
                <a:cs typeface="Arial"/>
              </a:rPr>
              <a:t>you</a:t>
            </a:r>
            <a:r>
              <a:rPr sz="2400" spc="-30" dirty="0">
                <a:solidFill>
                  <a:srgbClr val="78777A"/>
                </a:solidFill>
                <a:latin typeface="Arial"/>
                <a:cs typeface="Arial"/>
              </a:rPr>
              <a:t> </a:t>
            </a:r>
            <a:r>
              <a:rPr sz="2400" dirty="0">
                <a:solidFill>
                  <a:srgbClr val="78777A"/>
                </a:solidFill>
                <a:latin typeface="Arial"/>
                <a:cs typeface="Arial"/>
              </a:rPr>
              <a:t>Recycle</a:t>
            </a:r>
            <a:r>
              <a:rPr sz="2400" spc="-15" dirty="0">
                <a:solidFill>
                  <a:srgbClr val="78777A"/>
                </a:solidFill>
                <a:latin typeface="Arial"/>
                <a:cs typeface="Arial"/>
              </a:rPr>
              <a:t> </a:t>
            </a:r>
            <a:r>
              <a:rPr sz="2400" spc="-10" dirty="0">
                <a:solidFill>
                  <a:srgbClr val="78777A"/>
                </a:solidFill>
                <a:latin typeface="Arial"/>
                <a:cs typeface="Arial"/>
              </a:rPr>
              <a:t>Right.</a:t>
            </a:r>
            <a:endParaRPr sz="2400" dirty="0">
              <a:latin typeface="Arial"/>
              <a:cs typeface="Arial"/>
            </a:endParaRPr>
          </a:p>
          <a:p>
            <a:pPr>
              <a:lnSpc>
                <a:spcPct val="100000"/>
              </a:lnSpc>
              <a:spcBef>
                <a:spcPts val="5"/>
              </a:spcBef>
            </a:pPr>
            <a:endParaRPr sz="2500" dirty="0">
              <a:latin typeface="Arial"/>
              <a:cs typeface="Arial"/>
            </a:endParaRPr>
          </a:p>
          <a:p>
            <a:pPr marL="12700">
              <a:lnSpc>
                <a:spcPct val="100000"/>
              </a:lnSpc>
            </a:pPr>
            <a:r>
              <a:rPr sz="2400" b="1" spc="-10" dirty="0">
                <a:solidFill>
                  <a:srgbClr val="104D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recycleright.org</a:t>
            </a:r>
            <a:endParaRPr sz="2400" b="1" dirty="0">
              <a:solidFill>
                <a:srgbClr val="104D97"/>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410505D-5BBE-9644-A7C1-808EA3649135}"/>
              </a:ext>
            </a:extLst>
          </p:cNvPr>
          <p:cNvSpPr>
            <a:spLocks noGrp="1"/>
          </p:cNvSpPr>
          <p:nvPr>
            <p:ph type="sldNum" sz="quarter" idx="7"/>
          </p:nvPr>
        </p:nvSpPr>
        <p:spPr>
          <a:xfrm>
            <a:off x="6858000" y="4480560"/>
            <a:ext cx="2103120" cy="246221"/>
          </a:xfrm>
        </p:spPr>
        <p:txBody>
          <a:bodyPr/>
          <a:lstStyle/>
          <a:p>
            <a:fld id="{B6F15528-21DE-4FAA-801E-634DDDAF4B2B}" type="slidenum">
              <a:rPr lang="en-US" smtClean="0">
                <a:solidFill>
                  <a:schemeClr val="bg1"/>
                </a:solidFill>
              </a:rPr>
              <a:t>4</a:t>
            </a:fld>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FD38881-40E7-BD4E-9BFE-A7AE8D3BB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object 27"/>
          <p:cNvSpPr txBox="1">
            <a:spLocks noGrp="1"/>
          </p:cNvSpPr>
          <p:nvPr>
            <p:ph type="title"/>
          </p:nvPr>
        </p:nvSpPr>
        <p:spPr>
          <a:xfrm>
            <a:off x="3607457" y="796856"/>
            <a:ext cx="4798060" cy="1778000"/>
          </a:xfrm>
          <a:prstGeom prst="rect">
            <a:avLst/>
          </a:prstGeom>
        </p:spPr>
        <p:txBody>
          <a:bodyPr vert="horz" wrap="square" lIns="0" tIns="12700" rIns="0" bIns="0" rtlCol="0">
            <a:spAutoFit/>
          </a:bodyPr>
          <a:lstStyle/>
          <a:p>
            <a:pPr marL="12700" marR="5080" indent="684530">
              <a:lnSpc>
                <a:spcPct val="100000"/>
              </a:lnSpc>
              <a:spcBef>
                <a:spcPts val="100"/>
              </a:spcBef>
            </a:pPr>
            <a:r>
              <a:rPr sz="2300" b="0" dirty="0">
                <a:solidFill>
                  <a:srgbClr val="78777A"/>
                </a:solidFill>
                <a:latin typeface="Arial"/>
                <a:cs typeface="Arial"/>
              </a:rPr>
              <a:t>Franklin</a:t>
            </a:r>
            <a:r>
              <a:rPr sz="2300" b="0" spc="-35" dirty="0">
                <a:solidFill>
                  <a:srgbClr val="78777A"/>
                </a:solidFill>
                <a:latin typeface="Arial"/>
                <a:cs typeface="Arial"/>
              </a:rPr>
              <a:t> </a:t>
            </a:r>
            <a:r>
              <a:rPr sz="2300" b="0" dirty="0">
                <a:solidFill>
                  <a:srgbClr val="78777A"/>
                </a:solidFill>
                <a:latin typeface="Arial"/>
                <a:cs typeface="Arial"/>
              </a:rPr>
              <a:t>County’s</a:t>
            </a:r>
            <a:r>
              <a:rPr sz="2300" b="0" spc="-35" dirty="0">
                <a:solidFill>
                  <a:srgbClr val="78777A"/>
                </a:solidFill>
                <a:latin typeface="Arial"/>
                <a:cs typeface="Arial"/>
              </a:rPr>
              <a:t> </a:t>
            </a:r>
            <a:r>
              <a:rPr sz="2300" b="0" spc="-10" dirty="0">
                <a:solidFill>
                  <a:srgbClr val="78777A"/>
                </a:solidFill>
                <a:latin typeface="Arial"/>
                <a:cs typeface="Arial"/>
              </a:rPr>
              <a:t>Sanitary </a:t>
            </a:r>
            <a:r>
              <a:rPr sz="2300" b="0" dirty="0">
                <a:solidFill>
                  <a:srgbClr val="78777A"/>
                </a:solidFill>
                <a:latin typeface="Arial"/>
                <a:cs typeface="Arial"/>
              </a:rPr>
              <a:t>Landﬁll</a:t>
            </a:r>
            <a:r>
              <a:rPr sz="2300" b="0" spc="-15" dirty="0">
                <a:solidFill>
                  <a:srgbClr val="78777A"/>
                </a:solidFill>
                <a:latin typeface="Arial"/>
                <a:cs typeface="Arial"/>
              </a:rPr>
              <a:t> </a:t>
            </a:r>
            <a:r>
              <a:rPr sz="2300" b="0" dirty="0">
                <a:solidFill>
                  <a:srgbClr val="78777A"/>
                </a:solidFill>
                <a:latin typeface="Arial"/>
                <a:cs typeface="Arial"/>
              </a:rPr>
              <a:t>is</a:t>
            </a:r>
            <a:r>
              <a:rPr sz="2300" b="0" spc="-15" dirty="0">
                <a:solidFill>
                  <a:srgbClr val="78777A"/>
                </a:solidFill>
                <a:latin typeface="Arial"/>
                <a:cs typeface="Arial"/>
              </a:rPr>
              <a:t> </a:t>
            </a:r>
            <a:r>
              <a:rPr sz="2300" b="0" dirty="0">
                <a:solidFill>
                  <a:srgbClr val="78777A"/>
                </a:solidFill>
                <a:latin typeface="Arial"/>
                <a:cs typeface="Arial"/>
              </a:rPr>
              <a:t>more</a:t>
            </a:r>
            <a:r>
              <a:rPr sz="2300" b="0" spc="-10" dirty="0">
                <a:solidFill>
                  <a:srgbClr val="78777A"/>
                </a:solidFill>
                <a:latin typeface="Arial"/>
                <a:cs typeface="Arial"/>
              </a:rPr>
              <a:t> </a:t>
            </a:r>
            <a:r>
              <a:rPr sz="2300" b="0" dirty="0">
                <a:solidFill>
                  <a:srgbClr val="78777A"/>
                </a:solidFill>
                <a:latin typeface="Arial"/>
                <a:cs typeface="Arial"/>
              </a:rPr>
              <a:t>than</a:t>
            </a:r>
            <a:r>
              <a:rPr sz="2300" b="0" spc="-15" dirty="0">
                <a:solidFill>
                  <a:srgbClr val="78777A"/>
                </a:solidFill>
                <a:latin typeface="Arial"/>
                <a:cs typeface="Arial"/>
              </a:rPr>
              <a:t> </a:t>
            </a:r>
            <a:r>
              <a:rPr sz="2300" b="0" dirty="0">
                <a:solidFill>
                  <a:srgbClr val="78777A"/>
                </a:solidFill>
                <a:latin typeface="Arial"/>
                <a:cs typeface="Arial"/>
              </a:rPr>
              <a:t>200</a:t>
            </a:r>
            <a:r>
              <a:rPr sz="2300" b="0" spc="-10" dirty="0">
                <a:solidFill>
                  <a:srgbClr val="78777A"/>
                </a:solidFill>
                <a:latin typeface="Arial"/>
                <a:cs typeface="Arial"/>
              </a:rPr>
              <a:t> </a:t>
            </a:r>
            <a:r>
              <a:rPr sz="2300" b="0" dirty="0">
                <a:solidFill>
                  <a:srgbClr val="78777A"/>
                </a:solidFill>
                <a:latin typeface="Arial"/>
                <a:cs typeface="Arial"/>
              </a:rPr>
              <a:t>acres</a:t>
            </a:r>
            <a:r>
              <a:rPr sz="2300" b="0" spc="-15" dirty="0">
                <a:solidFill>
                  <a:srgbClr val="78777A"/>
                </a:solidFill>
                <a:latin typeface="Arial"/>
                <a:cs typeface="Arial"/>
              </a:rPr>
              <a:t> </a:t>
            </a:r>
            <a:r>
              <a:rPr sz="2300" b="0" spc="-25" dirty="0">
                <a:solidFill>
                  <a:srgbClr val="78777A"/>
                </a:solidFill>
                <a:latin typeface="Arial"/>
                <a:cs typeface="Arial"/>
              </a:rPr>
              <a:t>and </a:t>
            </a:r>
            <a:r>
              <a:rPr sz="2300" b="0" dirty="0">
                <a:solidFill>
                  <a:srgbClr val="78777A"/>
                </a:solidFill>
                <a:latin typeface="Arial"/>
                <a:cs typeface="Arial"/>
              </a:rPr>
              <a:t>is</a:t>
            </a:r>
            <a:r>
              <a:rPr sz="2300" b="0" spc="-35" dirty="0">
                <a:solidFill>
                  <a:srgbClr val="78777A"/>
                </a:solidFill>
                <a:latin typeface="Arial"/>
                <a:cs typeface="Arial"/>
              </a:rPr>
              <a:t> </a:t>
            </a:r>
            <a:r>
              <a:rPr sz="2300" b="0" dirty="0">
                <a:solidFill>
                  <a:srgbClr val="78777A"/>
                </a:solidFill>
                <a:latin typeface="Arial"/>
                <a:cs typeface="Arial"/>
              </a:rPr>
              <a:t>an</a:t>
            </a:r>
            <a:r>
              <a:rPr sz="2300" b="0" spc="-25" dirty="0">
                <a:solidFill>
                  <a:srgbClr val="78777A"/>
                </a:solidFill>
                <a:latin typeface="Arial"/>
                <a:cs typeface="Arial"/>
              </a:rPr>
              <a:t> </a:t>
            </a:r>
            <a:r>
              <a:rPr sz="2300" b="0" dirty="0">
                <a:solidFill>
                  <a:srgbClr val="78777A"/>
                </a:solidFill>
                <a:latin typeface="Arial"/>
                <a:cs typeface="Arial"/>
              </a:rPr>
              <a:t>engineering</a:t>
            </a:r>
            <a:r>
              <a:rPr sz="2300" b="0" spc="-25" dirty="0">
                <a:solidFill>
                  <a:srgbClr val="78777A"/>
                </a:solidFill>
                <a:latin typeface="Arial"/>
                <a:cs typeface="Arial"/>
              </a:rPr>
              <a:t> </a:t>
            </a:r>
            <a:r>
              <a:rPr sz="2300" b="0" dirty="0">
                <a:solidFill>
                  <a:srgbClr val="78777A"/>
                </a:solidFill>
                <a:latin typeface="Arial"/>
                <a:cs typeface="Arial"/>
              </a:rPr>
              <a:t>marvel</a:t>
            </a:r>
            <a:r>
              <a:rPr sz="2300" b="0" spc="-20" dirty="0">
                <a:solidFill>
                  <a:srgbClr val="78777A"/>
                </a:solidFill>
                <a:latin typeface="Arial"/>
                <a:cs typeface="Arial"/>
              </a:rPr>
              <a:t> </a:t>
            </a:r>
            <a:r>
              <a:rPr sz="2300" b="0" dirty="0">
                <a:solidFill>
                  <a:srgbClr val="78777A"/>
                </a:solidFill>
                <a:latin typeface="Arial"/>
                <a:cs typeface="Arial"/>
              </a:rPr>
              <a:t>designed</a:t>
            </a:r>
            <a:r>
              <a:rPr sz="2300" b="0" spc="-20" dirty="0">
                <a:solidFill>
                  <a:srgbClr val="78777A"/>
                </a:solidFill>
                <a:latin typeface="Arial"/>
                <a:cs typeface="Arial"/>
              </a:rPr>
              <a:t> </a:t>
            </a:r>
            <a:r>
              <a:rPr sz="2300" b="0" spc="-25" dirty="0">
                <a:solidFill>
                  <a:srgbClr val="78777A"/>
                </a:solidFill>
                <a:latin typeface="Arial"/>
                <a:cs typeface="Arial"/>
              </a:rPr>
              <a:t>to</a:t>
            </a:r>
            <a:endParaRPr sz="2300" dirty="0">
              <a:latin typeface="Arial"/>
              <a:cs typeface="Arial"/>
            </a:endParaRPr>
          </a:p>
          <a:p>
            <a:pPr marL="1054100" marR="563245" indent="-481965">
              <a:lnSpc>
                <a:spcPct val="100000"/>
              </a:lnSpc>
            </a:pPr>
            <a:r>
              <a:rPr sz="2300" b="0" dirty="0">
                <a:solidFill>
                  <a:srgbClr val="78777A"/>
                </a:solidFill>
                <a:latin typeface="Arial"/>
                <a:cs typeface="Arial"/>
              </a:rPr>
              <a:t>keep</a:t>
            </a:r>
            <a:r>
              <a:rPr sz="2300" b="0" spc="-20" dirty="0">
                <a:solidFill>
                  <a:srgbClr val="78777A"/>
                </a:solidFill>
                <a:latin typeface="Arial"/>
                <a:cs typeface="Arial"/>
              </a:rPr>
              <a:t> </a:t>
            </a:r>
            <a:r>
              <a:rPr sz="2300" b="0" dirty="0">
                <a:solidFill>
                  <a:srgbClr val="78777A"/>
                </a:solidFill>
                <a:latin typeface="Arial"/>
                <a:cs typeface="Arial"/>
              </a:rPr>
              <a:t>the</a:t>
            </a:r>
            <a:r>
              <a:rPr sz="2300" b="0" spc="-5" dirty="0">
                <a:solidFill>
                  <a:srgbClr val="78777A"/>
                </a:solidFill>
                <a:latin typeface="Arial"/>
                <a:cs typeface="Arial"/>
              </a:rPr>
              <a:t> </a:t>
            </a:r>
            <a:r>
              <a:rPr sz="2300" b="0" dirty="0">
                <a:solidFill>
                  <a:srgbClr val="78777A"/>
                </a:solidFill>
                <a:latin typeface="Arial"/>
                <a:cs typeface="Arial"/>
              </a:rPr>
              <a:t>public</a:t>
            </a:r>
            <a:r>
              <a:rPr sz="2300" b="0" spc="-15" dirty="0">
                <a:solidFill>
                  <a:srgbClr val="78777A"/>
                </a:solidFill>
                <a:latin typeface="Arial"/>
                <a:cs typeface="Arial"/>
              </a:rPr>
              <a:t> </a:t>
            </a:r>
            <a:r>
              <a:rPr sz="2300" b="0" dirty="0">
                <a:solidFill>
                  <a:srgbClr val="78777A"/>
                </a:solidFill>
                <a:latin typeface="Arial"/>
                <a:cs typeface="Arial"/>
              </a:rPr>
              <a:t>safe</a:t>
            </a:r>
            <a:r>
              <a:rPr sz="2300" b="0" spc="-5" dirty="0">
                <a:solidFill>
                  <a:srgbClr val="78777A"/>
                </a:solidFill>
                <a:latin typeface="Arial"/>
                <a:cs typeface="Arial"/>
              </a:rPr>
              <a:t> </a:t>
            </a:r>
            <a:r>
              <a:rPr sz="2300" b="0" dirty="0">
                <a:solidFill>
                  <a:srgbClr val="78777A"/>
                </a:solidFill>
                <a:latin typeface="Arial"/>
                <a:cs typeface="Arial"/>
              </a:rPr>
              <a:t>and</a:t>
            </a:r>
            <a:r>
              <a:rPr sz="2300" b="0" spc="-10" dirty="0">
                <a:solidFill>
                  <a:srgbClr val="78777A"/>
                </a:solidFill>
                <a:latin typeface="Arial"/>
                <a:cs typeface="Arial"/>
              </a:rPr>
              <a:t> </a:t>
            </a:r>
            <a:r>
              <a:rPr sz="2300" b="0" spc="-25" dirty="0">
                <a:solidFill>
                  <a:srgbClr val="78777A"/>
                </a:solidFill>
                <a:latin typeface="Arial"/>
                <a:cs typeface="Arial"/>
              </a:rPr>
              <a:t>the </a:t>
            </a:r>
            <a:r>
              <a:rPr sz="2300" b="0" dirty="0">
                <a:solidFill>
                  <a:srgbClr val="78777A"/>
                </a:solidFill>
                <a:latin typeface="Arial"/>
                <a:cs typeface="Arial"/>
              </a:rPr>
              <a:t>environment</a:t>
            </a:r>
            <a:r>
              <a:rPr sz="2300" b="0" spc="-55" dirty="0">
                <a:solidFill>
                  <a:srgbClr val="78777A"/>
                </a:solidFill>
                <a:latin typeface="Arial"/>
                <a:cs typeface="Arial"/>
              </a:rPr>
              <a:t> </a:t>
            </a:r>
            <a:r>
              <a:rPr sz="2300" b="0" spc="-10" dirty="0">
                <a:solidFill>
                  <a:srgbClr val="78777A"/>
                </a:solidFill>
                <a:latin typeface="Arial"/>
                <a:cs typeface="Arial"/>
              </a:rPr>
              <a:t>healthy.</a:t>
            </a:r>
            <a:endParaRPr sz="2300" dirty="0">
              <a:latin typeface="Arial"/>
              <a:cs typeface="Arial"/>
            </a:endParaRPr>
          </a:p>
        </p:txBody>
      </p:sp>
      <p:sp>
        <p:nvSpPr>
          <p:cNvPr id="28" name="object 28"/>
          <p:cNvSpPr txBox="1"/>
          <p:nvPr/>
        </p:nvSpPr>
        <p:spPr>
          <a:xfrm>
            <a:off x="4494809" y="2902160"/>
            <a:ext cx="3177540" cy="1033780"/>
          </a:xfrm>
          <a:prstGeom prst="rect">
            <a:avLst/>
          </a:prstGeom>
        </p:spPr>
        <p:txBody>
          <a:bodyPr vert="horz" wrap="square" lIns="0" tIns="38100" rIns="0" bIns="0" rtlCol="0">
            <a:spAutoFit/>
          </a:bodyPr>
          <a:lstStyle/>
          <a:p>
            <a:pPr marL="12700" marR="5080" indent="636270">
              <a:lnSpc>
                <a:spcPts val="2500"/>
              </a:lnSpc>
              <a:spcBef>
                <a:spcPts val="300"/>
              </a:spcBef>
            </a:pPr>
            <a:r>
              <a:rPr sz="2200" spc="-45" dirty="0">
                <a:solidFill>
                  <a:srgbClr val="104C97"/>
                </a:solidFill>
                <a:latin typeface="Arial"/>
                <a:cs typeface="Arial"/>
              </a:rPr>
              <a:t>Tour </a:t>
            </a:r>
            <a:r>
              <a:rPr sz="2200" dirty="0">
                <a:solidFill>
                  <a:srgbClr val="104C97"/>
                </a:solidFill>
                <a:latin typeface="Arial"/>
                <a:cs typeface="Arial"/>
              </a:rPr>
              <a:t>the</a:t>
            </a:r>
            <a:r>
              <a:rPr sz="2200" spc="-35" dirty="0">
                <a:solidFill>
                  <a:srgbClr val="104C97"/>
                </a:solidFill>
                <a:latin typeface="Arial"/>
                <a:cs typeface="Arial"/>
              </a:rPr>
              <a:t> </a:t>
            </a:r>
            <a:r>
              <a:rPr sz="2200" spc="-10" dirty="0">
                <a:solidFill>
                  <a:srgbClr val="104C97"/>
                </a:solidFill>
                <a:latin typeface="Arial"/>
                <a:cs typeface="Arial"/>
              </a:rPr>
              <a:t>landﬁll </a:t>
            </a:r>
            <a:r>
              <a:rPr sz="2200" dirty="0">
                <a:solidFill>
                  <a:srgbClr val="104C97"/>
                </a:solidFill>
                <a:latin typeface="Arial"/>
                <a:cs typeface="Arial"/>
              </a:rPr>
              <a:t>without</a:t>
            </a:r>
            <a:r>
              <a:rPr sz="2200" spc="-25" dirty="0">
                <a:solidFill>
                  <a:srgbClr val="104C97"/>
                </a:solidFill>
                <a:latin typeface="Arial"/>
                <a:cs typeface="Arial"/>
              </a:rPr>
              <a:t> </a:t>
            </a:r>
            <a:r>
              <a:rPr sz="2200" dirty="0">
                <a:solidFill>
                  <a:srgbClr val="104C97"/>
                </a:solidFill>
                <a:latin typeface="Arial"/>
                <a:cs typeface="Arial"/>
              </a:rPr>
              <a:t>leaving</a:t>
            </a:r>
            <a:r>
              <a:rPr sz="2200" spc="-25" dirty="0">
                <a:solidFill>
                  <a:srgbClr val="104C97"/>
                </a:solidFill>
                <a:latin typeface="Arial"/>
                <a:cs typeface="Arial"/>
              </a:rPr>
              <a:t> </a:t>
            </a:r>
            <a:r>
              <a:rPr sz="2200" dirty="0">
                <a:solidFill>
                  <a:srgbClr val="104C97"/>
                </a:solidFill>
                <a:latin typeface="Arial"/>
                <a:cs typeface="Arial"/>
              </a:rPr>
              <a:t>your</a:t>
            </a:r>
            <a:r>
              <a:rPr sz="2200" spc="-20" dirty="0">
                <a:solidFill>
                  <a:srgbClr val="104C97"/>
                </a:solidFill>
                <a:latin typeface="Arial"/>
                <a:cs typeface="Arial"/>
              </a:rPr>
              <a:t> </a:t>
            </a:r>
            <a:r>
              <a:rPr sz="2200" spc="-10" dirty="0">
                <a:solidFill>
                  <a:srgbClr val="104C97"/>
                </a:solidFill>
                <a:latin typeface="Arial"/>
                <a:cs typeface="Arial"/>
              </a:rPr>
              <a:t>seat:</a:t>
            </a:r>
            <a:endParaRPr sz="2200" dirty="0">
              <a:latin typeface="Arial"/>
              <a:cs typeface="Arial"/>
            </a:endParaRPr>
          </a:p>
          <a:p>
            <a:pPr marL="336550">
              <a:lnSpc>
                <a:spcPct val="100000"/>
              </a:lnSpc>
              <a:spcBef>
                <a:spcPts val="100"/>
              </a:spcBef>
            </a:pPr>
            <a:r>
              <a:rPr sz="2200" b="1" u="heavy" dirty="0">
                <a:solidFill>
                  <a:srgbClr val="F58220"/>
                </a:solidFill>
                <a:uFill>
                  <a:solidFill>
                    <a:srgbClr val="F5821F"/>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Landﬁll</a:t>
            </a:r>
            <a:r>
              <a:rPr sz="2200" b="1" u="heavy" spc="-65" dirty="0">
                <a:solidFill>
                  <a:srgbClr val="F58220"/>
                </a:solidFill>
                <a:uFill>
                  <a:solidFill>
                    <a:srgbClr val="F5821F"/>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sz="2200" b="1" u="heavy" spc="-10" dirty="0">
                <a:solidFill>
                  <a:srgbClr val="F58220"/>
                </a:solidFill>
                <a:uFill>
                  <a:solidFill>
                    <a:srgbClr val="F5821F"/>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Tour</a:t>
            </a:r>
            <a:r>
              <a:rPr sz="2200" b="1" u="heavy" spc="-65" dirty="0">
                <a:solidFill>
                  <a:srgbClr val="F58220"/>
                </a:solidFill>
                <a:uFill>
                  <a:solidFill>
                    <a:srgbClr val="F5821F"/>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sz="2200" b="1" u="heavy" spc="-10" dirty="0">
                <a:solidFill>
                  <a:srgbClr val="F58220"/>
                </a:solidFill>
                <a:uFill>
                  <a:solidFill>
                    <a:srgbClr val="F5821F"/>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Video</a:t>
            </a:r>
            <a:endParaRPr sz="2200" b="1" dirty="0">
              <a:solidFill>
                <a:srgbClr val="F58220"/>
              </a:solidFill>
              <a:latin typeface="Arial" panose="020B0604020202020204" pitchFamily="34" charset="0"/>
              <a:cs typeface="Arial" panose="020B0604020202020204" pitchFamily="34" charset="0"/>
            </a:endParaRPr>
          </a:p>
        </p:txBody>
      </p:sp>
      <p:sp>
        <p:nvSpPr>
          <p:cNvPr id="31" name="Slide Number Placeholder 30">
            <a:extLst>
              <a:ext uri="{FF2B5EF4-FFF2-40B4-BE49-F238E27FC236}">
                <a16:creationId xmlns:a16="http://schemas.microsoft.com/office/drawing/2014/main" id="{7AD0A456-E124-5F44-9387-B32C323AC5DB}"/>
              </a:ext>
            </a:extLst>
          </p:cNvPr>
          <p:cNvSpPr>
            <a:spLocks noGrp="1"/>
          </p:cNvSpPr>
          <p:nvPr>
            <p:ph type="sldNum" sz="quarter" idx="7"/>
          </p:nvPr>
        </p:nvSpPr>
        <p:spPr/>
        <p:txBody>
          <a:bodyPr/>
          <a:lstStyle/>
          <a:p>
            <a:fld id="{B6F15528-21DE-4FAA-801E-634DDDAF4B2B}"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593B7BE-51DC-2245-B11A-C8904E44F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object 24"/>
          <p:cNvSpPr txBox="1">
            <a:spLocks noGrp="1"/>
          </p:cNvSpPr>
          <p:nvPr>
            <p:ph type="title"/>
          </p:nvPr>
        </p:nvSpPr>
        <p:spPr>
          <a:xfrm>
            <a:off x="749300" y="882303"/>
            <a:ext cx="5088890" cy="1122680"/>
          </a:xfrm>
          <a:prstGeom prst="rect">
            <a:avLst/>
          </a:prstGeom>
        </p:spPr>
        <p:txBody>
          <a:bodyPr vert="horz" wrap="square" lIns="0" tIns="12700" rIns="0" bIns="0" rtlCol="0">
            <a:spAutoFit/>
          </a:bodyPr>
          <a:lstStyle/>
          <a:p>
            <a:pPr marL="12700" marR="5080">
              <a:lnSpc>
                <a:spcPct val="100000"/>
              </a:lnSpc>
              <a:spcBef>
                <a:spcPts val="100"/>
              </a:spcBef>
            </a:pPr>
            <a:r>
              <a:rPr sz="2400" b="0" dirty="0">
                <a:solidFill>
                  <a:srgbClr val="78777A"/>
                </a:solidFill>
                <a:latin typeface="Arial"/>
                <a:cs typeface="Arial"/>
              </a:rPr>
              <a:t>Recycled</a:t>
            </a:r>
            <a:r>
              <a:rPr sz="2400" b="0" spc="-35" dirty="0">
                <a:solidFill>
                  <a:srgbClr val="78777A"/>
                </a:solidFill>
                <a:latin typeface="Arial"/>
                <a:cs typeface="Arial"/>
              </a:rPr>
              <a:t> </a:t>
            </a:r>
            <a:r>
              <a:rPr sz="2400" b="0" dirty="0">
                <a:solidFill>
                  <a:srgbClr val="78777A"/>
                </a:solidFill>
                <a:latin typeface="Arial"/>
                <a:cs typeface="Arial"/>
              </a:rPr>
              <a:t>aluminum</a:t>
            </a:r>
            <a:r>
              <a:rPr sz="2400" b="0" spc="-25" dirty="0">
                <a:solidFill>
                  <a:srgbClr val="78777A"/>
                </a:solidFill>
                <a:latin typeface="Arial"/>
                <a:cs typeface="Arial"/>
              </a:rPr>
              <a:t> </a:t>
            </a:r>
            <a:r>
              <a:rPr sz="2400" b="0" dirty="0">
                <a:solidFill>
                  <a:srgbClr val="78777A"/>
                </a:solidFill>
                <a:latin typeface="Arial"/>
                <a:cs typeface="Arial"/>
              </a:rPr>
              <a:t>cans</a:t>
            </a:r>
            <a:r>
              <a:rPr sz="2400" b="0" spc="-20" dirty="0">
                <a:solidFill>
                  <a:srgbClr val="78777A"/>
                </a:solidFill>
                <a:latin typeface="Arial"/>
                <a:cs typeface="Arial"/>
              </a:rPr>
              <a:t> </a:t>
            </a:r>
            <a:r>
              <a:rPr sz="2400" b="0" dirty="0">
                <a:solidFill>
                  <a:srgbClr val="78777A"/>
                </a:solidFill>
                <a:latin typeface="Arial"/>
                <a:cs typeface="Arial"/>
              </a:rPr>
              <a:t>are</a:t>
            </a:r>
            <a:r>
              <a:rPr sz="2400" b="0" spc="-25" dirty="0">
                <a:solidFill>
                  <a:srgbClr val="78777A"/>
                </a:solidFill>
                <a:latin typeface="Arial"/>
                <a:cs typeface="Arial"/>
              </a:rPr>
              <a:t> </a:t>
            </a:r>
            <a:r>
              <a:rPr sz="2400" b="0" dirty="0">
                <a:solidFill>
                  <a:srgbClr val="78777A"/>
                </a:solidFill>
                <a:latin typeface="Arial"/>
                <a:cs typeface="Arial"/>
              </a:rPr>
              <a:t>back</a:t>
            </a:r>
            <a:r>
              <a:rPr sz="2400" b="0" spc="-20" dirty="0">
                <a:solidFill>
                  <a:srgbClr val="78777A"/>
                </a:solidFill>
                <a:latin typeface="Arial"/>
                <a:cs typeface="Arial"/>
              </a:rPr>
              <a:t> </a:t>
            </a:r>
            <a:r>
              <a:rPr sz="2400" b="0" spc="-25" dirty="0">
                <a:solidFill>
                  <a:srgbClr val="78777A"/>
                </a:solidFill>
                <a:latin typeface="Arial"/>
                <a:cs typeface="Arial"/>
              </a:rPr>
              <a:t>on </a:t>
            </a:r>
            <a:r>
              <a:rPr sz="2400" b="0" dirty="0">
                <a:solidFill>
                  <a:srgbClr val="78777A"/>
                </a:solidFill>
                <a:latin typeface="Arial"/>
                <a:cs typeface="Arial"/>
              </a:rPr>
              <a:t>supermarket</a:t>
            </a:r>
            <a:r>
              <a:rPr sz="2400" b="0" spc="-10" dirty="0">
                <a:solidFill>
                  <a:srgbClr val="78777A"/>
                </a:solidFill>
                <a:latin typeface="Arial"/>
                <a:cs typeface="Arial"/>
              </a:rPr>
              <a:t> </a:t>
            </a:r>
            <a:r>
              <a:rPr sz="2400" b="0" dirty="0">
                <a:solidFill>
                  <a:srgbClr val="78777A"/>
                </a:solidFill>
                <a:latin typeface="Arial"/>
                <a:cs typeface="Arial"/>
              </a:rPr>
              <a:t>shelves</a:t>
            </a:r>
            <a:r>
              <a:rPr sz="2400" b="0" spc="-5" dirty="0">
                <a:solidFill>
                  <a:srgbClr val="78777A"/>
                </a:solidFill>
                <a:latin typeface="Arial"/>
                <a:cs typeface="Arial"/>
              </a:rPr>
              <a:t> </a:t>
            </a:r>
            <a:r>
              <a:rPr sz="2400" b="0" dirty="0">
                <a:solidFill>
                  <a:srgbClr val="78777A"/>
                </a:solidFill>
                <a:latin typeface="Arial"/>
                <a:cs typeface="Arial"/>
              </a:rPr>
              <a:t>in</a:t>
            </a:r>
            <a:r>
              <a:rPr sz="2400" b="0" spc="-15" dirty="0">
                <a:solidFill>
                  <a:srgbClr val="78777A"/>
                </a:solidFill>
                <a:latin typeface="Arial"/>
                <a:cs typeface="Arial"/>
              </a:rPr>
              <a:t> </a:t>
            </a:r>
            <a:r>
              <a:rPr sz="2400" b="0" dirty="0">
                <a:solidFill>
                  <a:srgbClr val="78777A"/>
                </a:solidFill>
                <a:latin typeface="Arial"/>
                <a:cs typeface="Arial"/>
              </a:rPr>
              <a:t>as</a:t>
            </a:r>
            <a:r>
              <a:rPr sz="2400" b="0" spc="-10" dirty="0">
                <a:solidFill>
                  <a:srgbClr val="78777A"/>
                </a:solidFill>
                <a:latin typeface="Arial"/>
                <a:cs typeface="Arial"/>
              </a:rPr>
              <a:t> </a:t>
            </a:r>
            <a:r>
              <a:rPr sz="2400" b="0" dirty="0">
                <a:solidFill>
                  <a:srgbClr val="78777A"/>
                </a:solidFill>
                <a:latin typeface="Arial"/>
                <a:cs typeface="Arial"/>
              </a:rPr>
              <a:t>little</a:t>
            </a:r>
            <a:r>
              <a:rPr sz="2400" b="0" spc="-10" dirty="0">
                <a:solidFill>
                  <a:srgbClr val="78777A"/>
                </a:solidFill>
                <a:latin typeface="Arial"/>
                <a:cs typeface="Arial"/>
              </a:rPr>
              <a:t> </a:t>
            </a:r>
            <a:r>
              <a:rPr sz="2400" b="0" spc="-25" dirty="0">
                <a:solidFill>
                  <a:srgbClr val="78777A"/>
                </a:solidFill>
                <a:latin typeface="Arial"/>
                <a:cs typeface="Arial"/>
              </a:rPr>
              <a:t>as</a:t>
            </a:r>
            <a:endParaRPr sz="2400">
              <a:latin typeface="Arial"/>
              <a:cs typeface="Arial"/>
            </a:endParaRPr>
          </a:p>
          <a:p>
            <a:pPr marL="12700">
              <a:lnSpc>
                <a:spcPct val="100000"/>
              </a:lnSpc>
            </a:pPr>
            <a:r>
              <a:rPr sz="2400" dirty="0">
                <a:solidFill>
                  <a:srgbClr val="F5821F"/>
                </a:solidFill>
              </a:rPr>
              <a:t>90</a:t>
            </a:r>
            <a:r>
              <a:rPr sz="2400" spc="-50" dirty="0">
                <a:solidFill>
                  <a:srgbClr val="F5821F"/>
                </a:solidFill>
              </a:rPr>
              <a:t> </a:t>
            </a:r>
            <a:r>
              <a:rPr sz="2400" dirty="0">
                <a:solidFill>
                  <a:srgbClr val="F5821F"/>
                </a:solidFill>
              </a:rPr>
              <a:t>days</a:t>
            </a:r>
            <a:r>
              <a:rPr sz="2400" b="0" dirty="0">
                <a:solidFill>
                  <a:srgbClr val="F5821F"/>
                </a:solidFill>
                <a:latin typeface="Arial"/>
                <a:cs typeface="Arial"/>
              </a:rPr>
              <a:t>.</a:t>
            </a:r>
            <a:r>
              <a:rPr sz="2400" b="0" spc="-85" dirty="0">
                <a:solidFill>
                  <a:srgbClr val="F5821F"/>
                </a:solidFill>
                <a:latin typeface="Arial"/>
                <a:cs typeface="Arial"/>
              </a:rPr>
              <a:t> </a:t>
            </a:r>
            <a:r>
              <a:rPr sz="2400" b="0" spc="-25" dirty="0">
                <a:solidFill>
                  <a:srgbClr val="78777A"/>
                </a:solidFill>
                <a:latin typeface="Arial"/>
                <a:cs typeface="Arial"/>
              </a:rPr>
              <a:t>Your</a:t>
            </a:r>
            <a:r>
              <a:rPr sz="2400" b="0" spc="-50" dirty="0">
                <a:solidFill>
                  <a:srgbClr val="78777A"/>
                </a:solidFill>
                <a:latin typeface="Arial"/>
                <a:cs typeface="Arial"/>
              </a:rPr>
              <a:t> </a:t>
            </a:r>
            <a:r>
              <a:rPr sz="2400" b="0" dirty="0">
                <a:solidFill>
                  <a:srgbClr val="78777A"/>
                </a:solidFill>
                <a:latin typeface="Arial"/>
                <a:cs typeface="Arial"/>
              </a:rPr>
              <a:t>actions</a:t>
            </a:r>
            <a:r>
              <a:rPr sz="2400" b="0" spc="-45" dirty="0">
                <a:solidFill>
                  <a:srgbClr val="78777A"/>
                </a:solidFill>
                <a:latin typeface="Arial"/>
                <a:cs typeface="Arial"/>
              </a:rPr>
              <a:t> </a:t>
            </a:r>
            <a:r>
              <a:rPr sz="2400" b="0" spc="-10" dirty="0">
                <a:solidFill>
                  <a:srgbClr val="78777A"/>
                </a:solidFill>
                <a:latin typeface="Arial"/>
                <a:cs typeface="Arial"/>
              </a:rPr>
              <a:t>matter!</a:t>
            </a:r>
            <a:endParaRPr sz="2400">
              <a:latin typeface="Arial"/>
              <a:cs typeface="Arial"/>
            </a:endParaRPr>
          </a:p>
        </p:txBody>
      </p:sp>
      <p:sp>
        <p:nvSpPr>
          <p:cNvPr id="25" name="object 25"/>
          <p:cNvSpPr txBox="1"/>
          <p:nvPr/>
        </p:nvSpPr>
        <p:spPr>
          <a:xfrm>
            <a:off x="749300" y="2345343"/>
            <a:ext cx="43434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104C97"/>
                </a:solidFill>
                <a:latin typeface="Arial"/>
                <a:cs typeface="Arial"/>
              </a:rPr>
              <a:t>Recycle</a:t>
            </a:r>
            <a:r>
              <a:rPr sz="2400" b="1" spc="-35" dirty="0">
                <a:solidFill>
                  <a:srgbClr val="104C97"/>
                </a:solidFill>
                <a:latin typeface="Arial"/>
                <a:cs typeface="Arial"/>
              </a:rPr>
              <a:t> </a:t>
            </a:r>
            <a:r>
              <a:rPr sz="2400" b="1" dirty="0">
                <a:solidFill>
                  <a:srgbClr val="104C97"/>
                </a:solidFill>
                <a:latin typeface="Arial"/>
                <a:cs typeface="Arial"/>
              </a:rPr>
              <a:t>metal</a:t>
            </a:r>
            <a:r>
              <a:rPr sz="2400" b="1" spc="-25" dirty="0">
                <a:solidFill>
                  <a:srgbClr val="104C97"/>
                </a:solidFill>
                <a:latin typeface="Arial"/>
                <a:cs typeface="Arial"/>
              </a:rPr>
              <a:t> </a:t>
            </a:r>
            <a:r>
              <a:rPr sz="2400" b="1" dirty="0">
                <a:solidFill>
                  <a:srgbClr val="104C97"/>
                </a:solidFill>
                <a:latin typeface="Arial"/>
                <a:cs typeface="Arial"/>
              </a:rPr>
              <a:t>cans</a:t>
            </a:r>
            <a:r>
              <a:rPr sz="2400" b="1" spc="-25" dirty="0">
                <a:solidFill>
                  <a:srgbClr val="104C97"/>
                </a:solidFill>
                <a:latin typeface="Arial"/>
                <a:cs typeface="Arial"/>
              </a:rPr>
              <a:t> </a:t>
            </a:r>
            <a:r>
              <a:rPr sz="2400" b="1" dirty="0">
                <a:solidFill>
                  <a:srgbClr val="104C97"/>
                </a:solidFill>
                <a:latin typeface="Arial"/>
                <a:cs typeface="Arial"/>
              </a:rPr>
              <a:t>and</a:t>
            </a:r>
            <a:r>
              <a:rPr sz="2400" b="1" spc="-20" dirty="0">
                <a:solidFill>
                  <a:srgbClr val="104C97"/>
                </a:solidFill>
                <a:latin typeface="Arial"/>
                <a:cs typeface="Arial"/>
              </a:rPr>
              <a:t> </a:t>
            </a:r>
            <a:r>
              <a:rPr sz="2400" b="1" spc="-10" dirty="0">
                <a:solidFill>
                  <a:srgbClr val="104C97"/>
                </a:solidFill>
                <a:latin typeface="Arial"/>
                <a:cs typeface="Arial"/>
              </a:rPr>
              <a:t>cups.</a:t>
            </a:r>
            <a:endParaRPr sz="2400">
              <a:latin typeface="Arial"/>
              <a:cs typeface="Arial"/>
            </a:endParaRPr>
          </a:p>
        </p:txBody>
      </p:sp>
      <p:sp>
        <p:nvSpPr>
          <p:cNvPr id="29" name="object 29"/>
          <p:cNvSpPr txBox="1"/>
          <p:nvPr/>
        </p:nvSpPr>
        <p:spPr>
          <a:xfrm>
            <a:off x="749300" y="3768340"/>
            <a:ext cx="4015104" cy="695960"/>
          </a:xfrm>
          <a:prstGeom prst="rect">
            <a:avLst/>
          </a:prstGeom>
        </p:spPr>
        <p:txBody>
          <a:bodyPr vert="horz" wrap="square" lIns="0" tIns="12700" rIns="0" bIns="0" rtlCol="0">
            <a:spAutoFit/>
          </a:bodyPr>
          <a:lstStyle/>
          <a:p>
            <a:pPr marL="12700" marR="5080">
              <a:lnSpc>
                <a:spcPct val="100000"/>
              </a:lnSpc>
              <a:spcBef>
                <a:spcPts val="100"/>
              </a:spcBef>
            </a:pPr>
            <a:r>
              <a:rPr sz="2200" b="1" dirty="0">
                <a:solidFill>
                  <a:srgbClr val="FFFFFF"/>
                </a:solidFill>
                <a:latin typeface="Arial"/>
                <a:cs typeface="Arial"/>
              </a:rPr>
              <a:t>Learn</a:t>
            </a:r>
            <a:r>
              <a:rPr sz="2200" b="1" spc="-30" dirty="0">
                <a:solidFill>
                  <a:srgbClr val="FFFFFF"/>
                </a:solidFill>
                <a:latin typeface="Arial"/>
                <a:cs typeface="Arial"/>
              </a:rPr>
              <a:t> </a:t>
            </a:r>
            <a:r>
              <a:rPr sz="2200" b="1" dirty="0">
                <a:solidFill>
                  <a:srgbClr val="FFFFFF"/>
                </a:solidFill>
                <a:latin typeface="Arial"/>
                <a:cs typeface="Arial"/>
              </a:rPr>
              <a:t>more</a:t>
            </a:r>
            <a:r>
              <a:rPr sz="2200" b="1" spc="-25" dirty="0">
                <a:solidFill>
                  <a:srgbClr val="FFFFFF"/>
                </a:solidFill>
                <a:latin typeface="Arial"/>
                <a:cs typeface="Arial"/>
              </a:rPr>
              <a:t> </a:t>
            </a:r>
            <a:r>
              <a:rPr sz="2200" b="1" dirty="0">
                <a:solidFill>
                  <a:srgbClr val="FFFFFF"/>
                </a:solidFill>
                <a:latin typeface="Arial"/>
                <a:cs typeface="Arial"/>
              </a:rPr>
              <a:t>about</a:t>
            </a:r>
            <a:r>
              <a:rPr sz="2200" b="1" spc="-25" dirty="0">
                <a:solidFill>
                  <a:srgbClr val="FFFFFF"/>
                </a:solidFill>
                <a:latin typeface="Arial"/>
                <a:cs typeface="Arial"/>
              </a:rPr>
              <a:t> </a:t>
            </a:r>
            <a:r>
              <a:rPr sz="2200" b="1" dirty="0">
                <a:solidFill>
                  <a:srgbClr val="FFFFFF"/>
                </a:solidFill>
                <a:latin typeface="Arial"/>
                <a:cs typeface="Arial"/>
              </a:rPr>
              <a:t>recycling</a:t>
            </a:r>
            <a:r>
              <a:rPr sz="2200" b="1" spc="-20" dirty="0">
                <a:solidFill>
                  <a:srgbClr val="FFFFFF"/>
                </a:solidFill>
                <a:latin typeface="Arial"/>
                <a:cs typeface="Arial"/>
              </a:rPr>
              <a:t> </a:t>
            </a:r>
            <a:r>
              <a:rPr sz="2200" b="1" spc="-25" dirty="0">
                <a:solidFill>
                  <a:srgbClr val="FFFFFF"/>
                </a:solidFill>
                <a:latin typeface="Arial"/>
                <a:cs typeface="Arial"/>
              </a:rPr>
              <a:t>at </a:t>
            </a:r>
            <a:r>
              <a:rPr sz="2200" b="1" spc="-10" dirty="0">
                <a:solidFill>
                  <a:schemeClr val="bg1"/>
                </a:solidFill>
                <a:latin typeface="Arial"/>
                <a:cs typeface="Arial"/>
                <a:hlinkClick r:id="rId3">
                  <a:extLst>
                    <a:ext uri="{A12FA001-AC4F-418D-AE19-62706E023703}">
                      <ahyp:hlinkClr xmlns:ahyp="http://schemas.microsoft.com/office/drawing/2018/hyperlinkcolor" val="tx"/>
                    </a:ext>
                  </a:extLst>
                </a:hlinkClick>
              </a:rPr>
              <a:t>recycleright.org</a:t>
            </a:r>
            <a:endParaRPr sz="2200" dirty="0">
              <a:solidFill>
                <a:schemeClr val="bg1"/>
              </a:solidFill>
              <a:latin typeface="Arial"/>
              <a:cs typeface="Arial"/>
            </a:endParaRPr>
          </a:p>
        </p:txBody>
      </p:sp>
      <p:sp>
        <p:nvSpPr>
          <p:cNvPr id="32" name="Slide Number Placeholder 31">
            <a:extLst>
              <a:ext uri="{FF2B5EF4-FFF2-40B4-BE49-F238E27FC236}">
                <a16:creationId xmlns:a16="http://schemas.microsoft.com/office/drawing/2014/main" id="{D661E5F3-6F3B-7840-A4BE-FD28866DBCB1}"/>
              </a:ext>
            </a:extLst>
          </p:cNvPr>
          <p:cNvSpPr>
            <a:spLocks noGrp="1"/>
          </p:cNvSpPr>
          <p:nvPr>
            <p:ph type="sldNum" sz="quarter" idx="7"/>
          </p:nvPr>
        </p:nvSpPr>
        <p:spPr>
          <a:xfrm>
            <a:off x="6858000" y="4476750"/>
            <a:ext cx="2103120" cy="276999"/>
          </a:xfrm>
        </p:spPr>
        <p:txBody>
          <a:bodyPr/>
          <a:lstStyle/>
          <a:p>
            <a:fld id="{B6F15528-21DE-4FAA-801E-634DDDAF4B2B}" type="slidenum">
              <a:rPr lang="en-US" smtClean="0">
                <a:solidFill>
                  <a:schemeClr val="bg1"/>
                </a:solidFill>
              </a:rPr>
              <a:t>6</a:t>
            </a:fld>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B3042FD-6434-7941-96F5-658670005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6" name="object 26"/>
          <p:cNvSpPr txBox="1">
            <a:spLocks noGrp="1"/>
          </p:cNvSpPr>
          <p:nvPr>
            <p:ph type="title"/>
          </p:nvPr>
        </p:nvSpPr>
        <p:spPr>
          <a:xfrm>
            <a:off x="4529174" y="951036"/>
            <a:ext cx="3286125" cy="845819"/>
          </a:xfrm>
          <a:prstGeom prst="rect">
            <a:avLst/>
          </a:prstGeom>
        </p:spPr>
        <p:txBody>
          <a:bodyPr vert="horz" wrap="square" lIns="0" tIns="53340" rIns="0" bIns="0" rtlCol="0">
            <a:spAutoFit/>
          </a:bodyPr>
          <a:lstStyle/>
          <a:p>
            <a:pPr marL="223520" marR="5080" indent="-211454">
              <a:lnSpc>
                <a:spcPts val="3100"/>
              </a:lnSpc>
              <a:spcBef>
                <a:spcPts val="420"/>
              </a:spcBef>
            </a:pPr>
            <a:r>
              <a:rPr sz="2800" dirty="0"/>
              <a:t>Recycling</a:t>
            </a:r>
            <a:r>
              <a:rPr sz="2800" spc="-25" dirty="0"/>
              <a:t> </a:t>
            </a:r>
            <a:r>
              <a:rPr sz="2800" dirty="0"/>
              <a:t>is</a:t>
            </a:r>
            <a:r>
              <a:rPr sz="2800" spc="-20" dirty="0"/>
              <a:t> </a:t>
            </a:r>
            <a:r>
              <a:rPr sz="2800" spc="-20" dirty="0">
                <a:solidFill>
                  <a:srgbClr val="F5821F"/>
                </a:solidFill>
              </a:rPr>
              <a:t>GOOD </a:t>
            </a:r>
            <a:r>
              <a:rPr sz="2800" dirty="0"/>
              <a:t>for the </a:t>
            </a:r>
            <a:r>
              <a:rPr sz="2800" spc="-10" dirty="0"/>
              <a:t>economy.</a:t>
            </a:r>
            <a:endParaRPr sz="2800" dirty="0"/>
          </a:p>
        </p:txBody>
      </p:sp>
      <p:sp>
        <p:nvSpPr>
          <p:cNvPr id="27" name="object 27"/>
          <p:cNvSpPr txBox="1">
            <a:spLocks noGrp="1"/>
          </p:cNvSpPr>
          <p:nvPr>
            <p:ph type="body" idx="1"/>
          </p:nvPr>
        </p:nvSpPr>
        <p:spPr>
          <a:prstGeom prst="rect">
            <a:avLst/>
          </a:prstGeom>
        </p:spPr>
        <p:txBody>
          <a:bodyPr vert="horz" wrap="square" lIns="0" tIns="12700" rIns="0" bIns="0" rtlCol="0">
            <a:spAutoFit/>
          </a:bodyPr>
          <a:lstStyle/>
          <a:p>
            <a:pPr marL="12700" marR="5080" indent="342265">
              <a:lnSpc>
                <a:spcPct val="100000"/>
              </a:lnSpc>
              <a:spcBef>
                <a:spcPts val="100"/>
              </a:spcBef>
            </a:pPr>
            <a:r>
              <a:rPr dirty="0"/>
              <a:t>Central</a:t>
            </a:r>
            <a:r>
              <a:rPr spc="-25" dirty="0"/>
              <a:t> </a:t>
            </a:r>
            <a:r>
              <a:rPr dirty="0"/>
              <a:t>Ohio</a:t>
            </a:r>
            <a:r>
              <a:rPr spc="-10" dirty="0"/>
              <a:t> </a:t>
            </a:r>
            <a:r>
              <a:rPr dirty="0"/>
              <a:t>is</a:t>
            </a:r>
            <a:r>
              <a:rPr spc="-15" dirty="0"/>
              <a:t> </a:t>
            </a:r>
            <a:r>
              <a:rPr dirty="0"/>
              <a:t>home</a:t>
            </a:r>
            <a:r>
              <a:rPr spc="-15" dirty="0"/>
              <a:t> </a:t>
            </a:r>
            <a:r>
              <a:rPr dirty="0"/>
              <a:t>to</a:t>
            </a:r>
            <a:r>
              <a:rPr spc="-10" dirty="0"/>
              <a:t> nearly </a:t>
            </a:r>
            <a:r>
              <a:rPr b="1" dirty="0">
                <a:latin typeface="Arial"/>
                <a:cs typeface="Arial"/>
              </a:rPr>
              <a:t>400 </a:t>
            </a:r>
            <a:r>
              <a:rPr b="1" spc="-10" dirty="0">
                <a:latin typeface="Arial"/>
                <a:cs typeface="Arial"/>
              </a:rPr>
              <a:t>recycling-</a:t>
            </a:r>
            <a:r>
              <a:rPr b="1" dirty="0">
                <a:latin typeface="Arial"/>
                <a:cs typeface="Arial"/>
              </a:rPr>
              <a:t>reliant </a:t>
            </a:r>
            <a:r>
              <a:rPr b="1" spc="-10" dirty="0">
                <a:latin typeface="Arial"/>
                <a:cs typeface="Arial"/>
              </a:rPr>
              <a:t>businesses </a:t>
            </a:r>
            <a:r>
              <a:rPr dirty="0"/>
              <a:t>that</a:t>
            </a:r>
            <a:r>
              <a:rPr spc="-10" dirty="0"/>
              <a:t> </a:t>
            </a:r>
            <a:r>
              <a:rPr dirty="0"/>
              <a:t>together</a:t>
            </a:r>
            <a:r>
              <a:rPr spc="-5" dirty="0"/>
              <a:t> </a:t>
            </a:r>
            <a:r>
              <a:rPr dirty="0"/>
              <a:t>employ</a:t>
            </a:r>
            <a:r>
              <a:rPr spc="-10" dirty="0"/>
              <a:t> </a:t>
            </a:r>
            <a:r>
              <a:rPr dirty="0"/>
              <a:t>thousands</a:t>
            </a:r>
            <a:r>
              <a:rPr spc="-5" dirty="0"/>
              <a:t> </a:t>
            </a:r>
            <a:r>
              <a:rPr spc="-25" dirty="0"/>
              <a:t>and</a:t>
            </a:r>
          </a:p>
          <a:p>
            <a:pPr marL="233045">
              <a:lnSpc>
                <a:spcPct val="100000"/>
              </a:lnSpc>
            </a:pPr>
            <a:r>
              <a:rPr dirty="0"/>
              <a:t>invest</a:t>
            </a:r>
            <a:r>
              <a:rPr spc="-30" dirty="0"/>
              <a:t> </a:t>
            </a:r>
            <a:r>
              <a:rPr dirty="0"/>
              <a:t>millions</a:t>
            </a:r>
            <a:r>
              <a:rPr spc="-15" dirty="0"/>
              <a:t> </a:t>
            </a:r>
            <a:r>
              <a:rPr dirty="0"/>
              <a:t>into</a:t>
            </a:r>
            <a:r>
              <a:rPr spc="-15" dirty="0"/>
              <a:t> </a:t>
            </a:r>
            <a:r>
              <a:rPr dirty="0"/>
              <a:t>our</a:t>
            </a:r>
            <a:r>
              <a:rPr spc="-15" dirty="0"/>
              <a:t> </a:t>
            </a:r>
            <a:r>
              <a:rPr spc="-10" dirty="0"/>
              <a:t>economy.</a:t>
            </a:r>
          </a:p>
          <a:p>
            <a:pPr marL="929640" marR="201930" indent="-722630">
              <a:lnSpc>
                <a:spcPct val="100000"/>
              </a:lnSpc>
              <a:spcBef>
                <a:spcPts val="1800"/>
              </a:spcBef>
            </a:pPr>
            <a:r>
              <a:rPr b="1" dirty="0">
                <a:solidFill>
                  <a:srgbClr val="F5821F"/>
                </a:solidFill>
                <a:latin typeface="Arial"/>
                <a:cs typeface="Arial"/>
              </a:rPr>
              <a:t>Learn</a:t>
            </a:r>
            <a:r>
              <a:rPr b="1" spc="-10" dirty="0">
                <a:solidFill>
                  <a:srgbClr val="F5821F"/>
                </a:solidFill>
                <a:latin typeface="Arial"/>
                <a:cs typeface="Arial"/>
              </a:rPr>
              <a:t> </a:t>
            </a:r>
            <a:r>
              <a:rPr b="1" dirty="0">
                <a:solidFill>
                  <a:srgbClr val="F5821F"/>
                </a:solidFill>
                <a:latin typeface="Arial"/>
                <a:cs typeface="Arial"/>
              </a:rPr>
              <a:t>more</a:t>
            </a:r>
            <a:r>
              <a:rPr b="1" spc="-15" dirty="0">
                <a:solidFill>
                  <a:srgbClr val="F5821F"/>
                </a:solidFill>
                <a:latin typeface="Arial"/>
                <a:cs typeface="Arial"/>
              </a:rPr>
              <a:t> </a:t>
            </a:r>
            <a:r>
              <a:rPr b="1" dirty="0">
                <a:solidFill>
                  <a:srgbClr val="F5821F"/>
                </a:solidFill>
                <a:latin typeface="Arial"/>
                <a:cs typeface="Arial"/>
              </a:rPr>
              <a:t>about</a:t>
            </a:r>
            <a:r>
              <a:rPr b="1" spc="-15" dirty="0">
                <a:solidFill>
                  <a:srgbClr val="F5821F"/>
                </a:solidFill>
                <a:latin typeface="Arial"/>
                <a:cs typeface="Arial"/>
              </a:rPr>
              <a:t> </a:t>
            </a:r>
            <a:r>
              <a:rPr b="1" dirty="0">
                <a:solidFill>
                  <a:srgbClr val="F5821F"/>
                </a:solidFill>
                <a:latin typeface="Arial"/>
                <a:cs typeface="Arial"/>
              </a:rPr>
              <a:t>Our</a:t>
            </a:r>
            <a:r>
              <a:rPr b="1" spc="-5" dirty="0">
                <a:solidFill>
                  <a:srgbClr val="F5821F"/>
                </a:solidFill>
                <a:latin typeface="Arial"/>
                <a:cs typeface="Arial"/>
              </a:rPr>
              <a:t> </a:t>
            </a:r>
            <a:r>
              <a:rPr b="1" spc="-10" dirty="0">
                <a:solidFill>
                  <a:srgbClr val="F5821F"/>
                </a:solidFill>
                <a:latin typeface="Arial"/>
                <a:cs typeface="Arial"/>
              </a:rPr>
              <a:t>Circular </a:t>
            </a:r>
            <a:r>
              <a:rPr b="1" dirty="0">
                <a:solidFill>
                  <a:srgbClr val="F5821F"/>
                </a:solidFill>
                <a:latin typeface="Arial"/>
                <a:cs typeface="Arial"/>
              </a:rPr>
              <a:t>Ohio</a:t>
            </a:r>
            <a:r>
              <a:rPr b="1" spc="-15" dirty="0">
                <a:solidFill>
                  <a:srgbClr val="F5821F"/>
                </a:solidFill>
                <a:latin typeface="Arial"/>
                <a:cs typeface="Arial"/>
              </a:rPr>
              <a:t> </a:t>
            </a:r>
            <a:r>
              <a:rPr b="1" dirty="0">
                <a:solidFill>
                  <a:srgbClr val="F5821F"/>
                </a:solidFill>
                <a:latin typeface="Arial"/>
                <a:cs typeface="Arial"/>
              </a:rPr>
              <a:t>at</a:t>
            </a:r>
            <a:r>
              <a:rPr b="1" spc="-5" dirty="0">
                <a:solidFill>
                  <a:srgbClr val="F5821F"/>
                </a:solidFill>
                <a:latin typeface="Arial"/>
                <a:cs typeface="Arial"/>
              </a:rPr>
              <a:t> </a:t>
            </a:r>
            <a:r>
              <a:rPr b="1" spc="-10" dirty="0">
                <a:solidFill>
                  <a:srgbClr val="F58220"/>
                </a:solidFill>
                <a:latin typeface="Arial"/>
                <a:cs typeface="Arial"/>
                <a:hlinkClick r:id="rId3">
                  <a:extLst>
                    <a:ext uri="{A12FA001-AC4F-418D-AE19-62706E023703}">
                      <ahyp:hlinkClr xmlns:ahyp="http://schemas.microsoft.com/office/drawing/2018/hyperlinkcolor" val="tx"/>
                    </a:ext>
                  </a:extLst>
                </a:hlinkClick>
              </a:rPr>
              <a:t>SWACO.org</a:t>
            </a:r>
            <a:endParaRPr b="1" spc="-10" dirty="0">
              <a:solidFill>
                <a:srgbClr val="F58220"/>
              </a:solidFill>
              <a:latin typeface="Arial"/>
              <a:cs typeface="Arial"/>
            </a:endParaRPr>
          </a:p>
        </p:txBody>
      </p:sp>
      <p:sp>
        <p:nvSpPr>
          <p:cNvPr id="30" name="Slide Number Placeholder 29">
            <a:extLst>
              <a:ext uri="{FF2B5EF4-FFF2-40B4-BE49-F238E27FC236}">
                <a16:creationId xmlns:a16="http://schemas.microsoft.com/office/drawing/2014/main" id="{BBD97EE1-00EE-8F44-ACD3-625D8371120A}"/>
              </a:ext>
            </a:extLst>
          </p:cNvPr>
          <p:cNvSpPr>
            <a:spLocks noGrp="1"/>
          </p:cNvSpPr>
          <p:nvPr>
            <p:ph type="sldNum" sz="quarter" idx="7"/>
          </p:nvPr>
        </p:nvSpPr>
        <p:spPr/>
        <p:txBody>
          <a:bodyPr/>
          <a:lstStyle/>
          <a:p>
            <a:fld id="{B6F15528-21DE-4FAA-801E-634DDDAF4B2B}"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F467017-DF81-4B40-9023-D3D70237C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object 23"/>
          <p:cNvSpPr txBox="1">
            <a:spLocks noGrp="1"/>
          </p:cNvSpPr>
          <p:nvPr>
            <p:ph type="title"/>
          </p:nvPr>
        </p:nvSpPr>
        <p:spPr>
          <a:xfrm>
            <a:off x="609600" y="673868"/>
            <a:ext cx="5932805" cy="1010919"/>
          </a:xfrm>
          <a:prstGeom prst="rect">
            <a:avLst/>
          </a:prstGeom>
        </p:spPr>
        <p:txBody>
          <a:bodyPr vert="horz" wrap="square" lIns="0" tIns="7620" rIns="0" bIns="0" rtlCol="0">
            <a:spAutoFit/>
          </a:bodyPr>
          <a:lstStyle/>
          <a:p>
            <a:pPr marL="12700" marR="5080">
              <a:lnSpc>
                <a:spcPct val="101699"/>
              </a:lnSpc>
              <a:spcBef>
                <a:spcPts val="60"/>
              </a:spcBef>
            </a:pPr>
            <a:r>
              <a:rPr sz="2000" b="0" dirty="0">
                <a:solidFill>
                  <a:srgbClr val="78777A"/>
                </a:solidFill>
                <a:latin typeface="Arial"/>
                <a:cs typeface="Arial"/>
              </a:rPr>
              <a:t>A</a:t>
            </a:r>
            <a:r>
              <a:rPr sz="2000" b="0" spc="-135" dirty="0">
                <a:solidFill>
                  <a:srgbClr val="78777A"/>
                </a:solidFill>
                <a:latin typeface="Arial"/>
                <a:cs typeface="Arial"/>
              </a:rPr>
              <a:t> </a:t>
            </a:r>
            <a:r>
              <a:rPr sz="2000" b="0" dirty="0">
                <a:solidFill>
                  <a:srgbClr val="78777A"/>
                </a:solidFill>
                <a:latin typeface="Arial"/>
                <a:cs typeface="Arial"/>
              </a:rPr>
              <a:t>2018</a:t>
            </a:r>
            <a:r>
              <a:rPr sz="2000" b="0" spc="-20" dirty="0">
                <a:solidFill>
                  <a:srgbClr val="78777A"/>
                </a:solidFill>
                <a:latin typeface="Arial"/>
                <a:cs typeface="Arial"/>
              </a:rPr>
              <a:t> </a:t>
            </a:r>
            <a:r>
              <a:rPr sz="2000" b="0" dirty="0">
                <a:solidFill>
                  <a:srgbClr val="78777A"/>
                </a:solidFill>
                <a:latin typeface="Arial"/>
                <a:cs typeface="Arial"/>
              </a:rPr>
              <a:t>SWACO</a:t>
            </a:r>
            <a:r>
              <a:rPr sz="2000" b="0" spc="-15" dirty="0">
                <a:solidFill>
                  <a:srgbClr val="78777A"/>
                </a:solidFill>
                <a:latin typeface="Arial"/>
                <a:cs typeface="Arial"/>
              </a:rPr>
              <a:t> </a:t>
            </a:r>
            <a:r>
              <a:rPr sz="2000" b="0" dirty="0">
                <a:solidFill>
                  <a:srgbClr val="78777A"/>
                </a:solidFill>
                <a:latin typeface="Arial"/>
                <a:cs typeface="Arial"/>
              </a:rPr>
              <a:t>Landﬁll</a:t>
            </a:r>
            <a:r>
              <a:rPr sz="2000" b="0" spc="-20" dirty="0">
                <a:solidFill>
                  <a:srgbClr val="78777A"/>
                </a:solidFill>
                <a:latin typeface="Arial"/>
                <a:cs typeface="Arial"/>
              </a:rPr>
              <a:t> </a:t>
            </a:r>
            <a:r>
              <a:rPr sz="2000" b="0" dirty="0">
                <a:solidFill>
                  <a:srgbClr val="78777A"/>
                </a:solidFill>
                <a:latin typeface="Arial"/>
                <a:cs typeface="Arial"/>
              </a:rPr>
              <a:t>study</a:t>
            </a:r>
            <a:r>
              <a:rPr sz="2000" b="0" spc="-15" dirty="0">
                <a:solidFill>
                  <a:srgbClr val="78777A"/>
                </a:solidFill>
                <a:latin typeface="Arial"/>
                <a:cs typeface="Arial"/>
              </a:rPr>
              <a:t> </a:t>
            </a:r>
            <a:r>
              <a:rPr sz="2000" b="0" dirty="0">
                <a:solidFill>
                  <a:srgbClr val="78777A"/>
                </a:solidFill>
                <a:latin typeface="Arial"/>
                <a:cs typeface="Arial"/>
              </a:rPr>
              <a:t>showed</a:t>
            </a:r>
            <a:r>
              <a:rPr sz="2000" b="0" spc="-15" dirty="0">
                <a:solidFill>
                  <a:srgbClr val="78777A"/>
                </a:solidFill>
                <a:latin typeface="Arial"/>
                <a:cs typeface="Arial"/>
              </a:rPr>
              <a:t> </a:t>
            </a:r>
            <a:r>
              <a:rPr sz="2000" b="0" dirty="0">
                <a:solidFill>
                  <a:srgbClr val="78777A"/>
                </a:solidFill>
                <a:latin typeface="Arial"/>
                <a:cs typeface="Arial"/>
              </a:rPr>
              <a:t>that</a:t>
            </a:r>
            <a:r>
              <a:rPr sz="2000" b="0" spc="-15" dirty="0">
                <a:solidFill>
                  <a:srgbClr val="78777A"/>
                </a:solidFill>
                <a:latin typeface="Arial"/>
                <a:cs typeface="Arial"/>
              </a:rPr>
              <a:t> </a:t>
            </a:r>
            <a:r>
              <a:rPr sz="2000" b="0" dirty="0">
                <a:solidFill>
                  <a:srgbClr val="78777A"/>
                </a:solidFill>
                <a:latin typeface="Arial"/>
                <a:cs typeface="Arial"/>
              </a:rPr>
              <a:t>the</a:t>
            </a:r>
            <a:r>
              <a:rPr sz="2000" b="0" spc="-10" dirty="0">
                <a:solidFill>
                  <a:srgbClr val="78777A"/>
                </a:solidFill>
                <a:latin typeface="Arial"/>
                <a:cs typeface="Arial"/>
              </a:rPr>
              <a:t> value </a:t>
            </a:r>
            <a:r>
              <a:rPr sz="2000" b="0" dirty="0">
                <a:solidFill>
                  <a:srgbClr val="78777A"/>
                </a:solidFill>
                <a:latin typeface="Arial"/>
                <a:cs typeface="Arial"/>
              </a:rPr>
              <a:t>of</a:t>
            </a:r>
            <a:r>
              <a:rPr sz="2000" b="0" spc="-10" dirty="0">
                <a:solidFill>
                  <a:srgbClr val="78777A"/>
                </a:solidFill>
                <a:latin typeface="Arial"/>
                <a:cs typeface="Arial"/>
              </a:rPr>
              <a:t> </a:t>
            </a:r>
            <a:r>
              <a:rPr sz="2000" b="0" dirty="0">
                <a:solidFill>
                  <a:srgbClr val="78777A"/>
                </a:solidFill>
                <a:latin typeface="Arial"/>
                <a:cs typeface="Arial"/>
              </a:rPr>
              <a:t>recyclable</a:t>
            </a:r>
            <a:r>
              <a:rPr sz="2000" b="0" spc="-5" dirty="0">
                <a:solidFill>
                  <a:srgbClr val="78777A"/>
                </a:solidFill>
                <a:latin typeface="Arial"/>
                <a:cs typeface="Arial"/>
              </a:rPr>
              <a:t> </a:t>
            </a:r>
            <a:r>
              <a:rPr sz="2000" b="0" dirty="0">
                <a:solidFill>
                  <a:srgbClr val="78777A"/>
                </a:solidFill>
                <a:latin typeface="Arial"/>
                <a:cs typeface="Arial"/>
              </a:rPr>
              <a:t>commodities</a:t>
            </a:r>
            <a:r>
              <a:rPr sz="2000" b="0" spc="-5" dirty="0">
                <a:solidFill>
                  <a:srgbClr val="78777A"/>
                </a:solidFill>
                <a:latin typeface="Arial"/>
                <a:cs typeface="Arial"/>
              </a:rPr>
              <a:t> </a:t>
            </a:r>
            <a:r>
              <a:rPr sz="2000" b="0" dirty="0">
                <a:solidFill>
                  <a:srgbClr val="78777A"/>
                </a:solidFill>
                <a:latin typeface="Arial"/>
                <a:cs typeface="Arial"/>
              </a:rPr>
              <a:t>currently</a:t>
            </a:r>
            <a:r>
              <a:rPr sz="2000" b="0" spc="-5" dirty="0">
                <a:solidFill>
                  <a:srgbClr val="78777A"/>
                </a:solidFill>
                <a:latin typeface="Arial"/>
                <a:cs typeface="Arial"/>
              </a:rPr>
              <a:t> </a:t>
            </a:r>
            <a:r>
              <a:rPr sz="2000" b="0" dirty="0">
                <a:solidFill>
                  <a:srgbClr val="78777A"/>
                </a:solidFill>
                <a:latin typeface="Arial"/>
                <a:cs typeface="Arial"/>
              </a:rPr>
              <a:t>being</a:t>
            </a:r>
            <a:r>
              <a:rPr sz="2000" b="0" spc="-10" dirty="0">
                <a:solidFill>
                  <a:srgbClr val="78777A"/>
                </a:solidFill>
                <a:latin typeface="Arial"/>
                <a:cs typeface="Arial"/>
              </a:rPr>
              <a:t> landﬁlled </a:t>
            </a:r>
            <a:r>
              <a:rPr sz="2000" b="0" dirty="0">
                <a:solidFill>
                  <a:srgbClr val="78777A"/>
                </a:solidFill>
                <a:latin typeface="Arial"/>
                <a:cs typeface="Arial"/>
              </a:rPr>
              <a:t>is</a:t>
            </a:r>
            <a:r>
              <a:rPr sz="2000" b="0" spc="-30" dirty="0">
                <a:solidFill>
                  <a:srgbClr val="78777A"/>
                </a:solidFill>
                <a:latin typeface="Arial"/>
                <a:cs typeface="Arial"/>
              </a:rPr>
              <a:t> </a:t>
            </a:r>
            <a:r>
              <a:rPr sz="2000" b="0" dirty="0">
                <a:solidFill>
                  <a:srgbClr val="78777A"/>
                </a:solidFill>
                <a:latin typeface="Arial"/>
                <a:cs typeface="Arial"/>
              </a:rPr>
              <a:t>approximately</a:t>
            </a:r>
            <a:r>
              <a:rPr sz="2000" b="0" spc="-20" dirty="0">
                <a:solidFill>
                  <a:srgbClr val="78777A"/>
                </a:solidFill>
                <a:latin typeface="Arial"/>
                <a:cs typeface="Arial"/>
              </a:rPr>
              <a:t> </a:t>
            </a:r>
            <a:r>
              <a:rPr sz="2400" dirty="0"/>
              <a:t>$23</a:t>
            </a:r>
            <a:r>
              <a:rPr sz="2400" spc="-35" dirty="0"/>
              <a:t> </a:t>
            </a:r>
            <a:r>
              <a:rPr sz="2400" dirty="0"/>
              <a:t>million</a:t>
            </a:r>
            <a:r>
              <a:rPr sz="2400" spc="-30" dirty="0"/>
              <a:t> </a:t>
            </a:r>
            <a:r>
              <a:rPr sz="2400" spc="-10" dirty="0"/>
              <a:t>dollars.</a:t>
            </a:r>
            <a:endParaRPr sz="2400">
              <a:latin typeface="Arial"/>
              <a:cs typeface="Arial"/>
            </a:endParaRPr>
          </a:p>
        </p:txBody>
      </p:sp>
      <p:sp>
        <p:nvSpPr>
          <p:cNvPr id="24" name="object 24"/>
          <p:cNvSpPr txBox="1"/>
          <p:nvPr/>
        </p:nvSpPr>
        <p:spPr>
          <a:xfrm>
            <a:off x="609600" y="1954028"/>
            <a:ext cx="4938395" cy="9398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78777A"/>
                </a:solidFill>
                <a:latin typeface="Arial"/>
                <a:cs typeface="Arial"/>
              </a:rPr>
              <a:t>This</a:t>
            </a:r>
            <a:r>
              <a:rPr sz="2000" spc="-35" dirty="0">
                <a:solidFill>
                  <a:srgbClr val="78777A"/>
                </a:solidFill>
                <a:latin typeface="Arial"/>
                <a:cs typeface="Arial"/>
              </a:rPr>
              <a:t> </a:t>
            </a:r>
            <a:r>
              <a:rPr sz="2000" dirty="0">
                <a:solidFill>
                  <a:srgbClr val="78777A"/>
                </a:solidFill>
                <a:latin typeface="Arial"/>
                <a:cs typeface="Arial"/>
              </a:rPr>
              <a:t>is</a:t>
            </a:r>
            <a:r>
              <a:rPr sz="2000" spc="-35" dirty="0">
                <a:solidFill>
                  <a:srgbClr val="78777A"/>
                </a:solidFill>
                <a:latin typeface="Arial"/>
                <a:cs typeface="Arial"/>
              </a:rPr>
              <a:t> </a:t>
            </a:r>
            <a:r>
              <a:rPr sz="2000" dirty="0">
                <a:solidFill>
                  <a:srgbClr val="78777A"/>
                </a:solidFill>
                <a:latin typeface="Arial"/>
                <a:cs typeface="Arial"/>
              </a:rPr>
              <a:t>for</a:t>
            </a:r>
            <a:r>
              <a:rPr sz="2000" spc="-35" dirty="0">
                <a:solidFill>
                  <a:srgbClr val="78777A"/>
                </a:solidFill>
                <a:latin typeface="Arial"/>
                <a:cs typeface="Arial"/>
              </a:rPr>
              <a:t> </a:t>
            </a:r>
            <a:r>
              <a:rPr sz="2000" dirty="0">
                <a:solidFill>
                  <a:srgbClr val="78777A"/>
                </a:solidFill>
                <a:latin typeface="Arial"/>
                <a:cs typeface="Arial"/>
              </a:rPr>
              <a:t>items</a:t>
            </a:r>
            <a:r>
              <a:rPr sz="2000" spc="-35" dirty="0">
                <a:solidFill>
                  <a:srgbClr val="78777A"/>
                </a:solidFill>
                <a:latin typeface="Arial"/>
                <a:cs typeface="Arial"/>
              </a:rPr>
              <a:t> </a:t>
            </a:r>
            <a:r>
              <a:rPr sz="2000" dirty="0">
                <a:solidFill>
                  <a:srgbClr val="78777A"/>
                </a:solidFill>
                <a:latin typeface="Arial"/>
                <a:cs typeface="Arial"/>
              </a:rPr>
              <a:t>including</a:t>
            </a:r>
            <a:r>
              <a:rPr sz="2000" spc="-40" dirty="0">
                <a:solidFill>
                  <a:srgbClr val="78777A"/>
                </a:solidFill>
                <a:latin typeface="Arial"/>
                <a:cs typeface="Arial"/>
              </a:rPr>
              <a:t> </a:t>
            </a:r>
            <a:r>
              <a:rPr sz="2000" dirty="0">
                <a:solidFill>
                  <a:srgbClr val="78777A"/>
                </a:solidFill>
                <a:latin typeface="Arial"/>
                <a:cs typeface="Arial"/>
              </a:rPr>
              <a:t>paper,</a:t>
            </a:r>
            <a:r>
              <a:rPr sz="2000" spc="-30" dirty="0">
                <a:solidFill>
                  <a:srgbClr val="78777A"/>
                </a:solidFill>
                <a:latin typeface="Arial"/>
                <a:cs typeface="Arial"/>
              </a:rPr>
              <a:t> </a:t>
            </a:r>
            <a:r>
              <a:rPr sz="2000" spc="-10" dirty="0">
                <a:solidFill>
                  <a:srgbClr val="78777A"/>
                </a:solidFill>
                <a:latin typeface="Arial"/>
                <a:cs typeface="Arial"/>
              </a:rPr>
              <a:t>cardboard, </a:t>
            </a:r>
            <a:r>
              <a:rPr sz="2000" dirty="0">
                <a:solidFill>
                  <a:srgbClr val="78777A"/>
                </a:solidFill>
                <a:latin typeface="Arial"/>
                <a:cs typeface="Arial"/>
              </a:rPr>
              <a:t>plastic</a:t>
            </a:r>
            <a:r>
              <a:rPr sz="2000" spc="-30" dirty="0">
                <a:solidFill>
                  <a:srgbClr val="78777A"/>
                </a:solidFill>
                <a:latin typeface="Arial"/>
                <a:cs typeface="Arial"/>
              </a:rPr>
              <a:t> </a:t>
            </a:r>
            <a:r>
              <a:rPr sz="2000" dirty="0">
                <a:solidFill>
                  <a:srgbClr val="78777A"/>
                </a:solidFill>
                <a:latin typeface="Arial"/>
                <a:cs typeface="Arial"/>
              </a:rPr>
              <a:t>bottles</a:t>
            </a:r>
            <a:r>
              <a:rPr sz="2000" spc="-25" dirty="0">
                <a:solidFill>
                  <a:srgbClr val="78777A"/>
                </a:solidFill>
                <a:latin typeface="Arial"/>
                <a:cs typeface="Arial"/>
              </a:rPr>
              <a:t> </a:t>
            </a:r>
            <a:r>
              <a:rPr sz="2000" dirty="0">
                <a:solidFill>
                  <a:srgbClr val="78777A"/>
                </a:solidFill>
                <a:latin typeface="Arial"/>
                <a:cs typeface="Arial"/>
              </a:rPr>
              <a:t>and</a:t>
            </a:r>
            <a:r>
              <a:rPr sz="2000" spc="-30" dirty="0">
                <a:solidFill>
                  <a:srgbClr val="78777A"/>
                </a:solidFill>
                <a:latin typeface="Arial"/>
                <a:cs typeface="Arial"/>
              </a:rPr>
              <a:t> </a:t>
            </a:r>
            <a:r>
              <a:rPr sz="2000" dirty="0">
                <a:solidFill>
                  <a:srgbClr val="78777A"/>
                </a:solidFill>
                <a:latin typeface="Arial"/>
                <a:cs typeface="Arial"/>
              </a:rPr>
              <a:t>jugs,</a:t>
            </a:r>
            <a:r>
              <a:rPr sz="2000" spc="-25" dirty="0">
                <a:solidFill>
                  <a:srgbClr val="78777A"/>
                </a:solidFill>
                <a:latin typeface="Arial"/>
                <a:cs typeface="Arial"/>
              </a:rPr>
              <a:t> </a:t>
            </a:r>
            <a:r>
              <a:rPr sz="2000" dirty="0">
                <a:solidFill>
                  <a:srgbClr val="78777A"/>
                </a:solidFill>
                <a:latin typeface="Arial"/>
                <a:cs typeface="Arial"/>
              </a:rPr>
              <a:t>glass</a:t>
            </a:r>
            <a:r>
              <a:rPr sz="2000" spc="-25" dirty="0">
                <a:solidFill>
                  <a:srgbClr val="78777A"/>
                </a:solidFill>
                <a:latin typeface="Arial"/>
                <a:cs typeface="Arial"/>
              </a:rPr>
              <a:t> </a:t>
            </a:r>
            <a:r>
              <a:rPr sz="2000" spc="-10" dirty="0">
                <a:solidFill>
                  <a:srgbClr val="78777A"/>
                </a:solidFill>
                <a:latin typeface="Arial"/>
                <a:cs typeface="Arial"/>
              </a:rPr>
              <a:t>bottles,</a:t>
            </a:r>
            <a:endParaRPr sz="2000" dirty="0">
              <a:latin typeface="Arial"/>
              <a:cs typeface="Arial"/>
            </a:endParaRPr>
          </a:p>
          <a:p>
            <a:pPr marL="12700">
              <a:lnSpc>
                <a:spcPct val="100000"/>
              </a:lnSpc>
            </a:pPr>
            <a:r>
              <a:rPr sz="2000" dirty="0">
                <a:solidFill>
                  <a:srgbClr val="78777A"/>
                </a:solidFill>
                <a:latin typeface="Arial"/>
                <a:cs typeface="Arial"/>
              </a:rPr>
              <a:t>and</a:t>
            </a:r>
            <a:r>
              <a:rPr sz="2000" spc="-20" dirty="0">
                <a:solidFill>
                  <a:srgbClr val="78777A"/>
                </a:solidFill>
                <a:latin typeface="Arial"/>
                <a:cs typeface="Arial"/>
              </a:rPr>
              <a:t> </a:t>
            </a:r>
            <a:r>
              <a:rPr sz="2000" dirty="0">
                <a:solidFill>
                  <a:srgbClr val="78777A"/>
                </a:solidFill>
                <a:latin typeface="Arial"/>
                <a:cs typeface="Arial"/>
              </a:rPr>
              <a:t>metal</a:t>
            </a:r>
            <a:r>
              <a:rPr sz="2000" spc="-5" dirty="0">
                <a:solidFill>
                  <a:srgbClr val="78777A"/>
                </a:solidFill>
                <a:latin typeface="Arial"/>
                <a:cs typeface="Arial"/>
              </a:rPr>
              <a:t> </a:t>
            </a:r>
            <a:r>
              <a:rPr sz="2000" spc="-10" dirty="0">
                <a:solidFill>
                  <a:srgbClr val="78777A"/>
                </a:solidFill>
                <a:latin typeface="Arial"/>
                <a:cs typeface="Arial"/>
              </a:rPr>
              <a:t>cans.</a:t>
            </a:r>
            <a:endParaRPr sz="2000" dirty="0">
              <a:latin typeface="Arial"/>
              <a:cs typeface="Arial"/>
            </a:endParaRPr>
          </a:p>
        </p:txBody>
      </p:sp>
      <p:sp>
        <p:nvSpPr>
          <p:cNvPr id="30" name="object 30"/>
          <p:cNvSpPr txBox="1"/>
          <p:nvPr/>
        </p:nvSpPr>
        <p:spPr>
          <a:xfrm>
            <a:off x="495300" y="3703377"/>
            <a:ext cx="5246370" cy="858519"/>
          </a:xfrm>
          <a:prstGeom prst="rect">
            <a:avLst/>
          </a:prstGeom>
        </p:spPr>
        <p:txBody>
          <a:bodyPr vert="horz" wrap="square" lIns="0" tIns="7620" rIns="0" bIns="0" rtlCol="0">
            <a:spAutoFit/>
          </a:bodyPr>
          <a:lstStyle/>
          <a:p>
            <a:pPr marL="12700" marR="5080">
              <a:lnSpc>
                <a:spcPct val="101800"/>
              </a:lnSpc>
              <a:spcBef>
                <a:spcPts val="60"/>
              </a:spcBef>
            </a:pPr>
            <a:r>
              <a:rPr sz="1800" b="1" dirty="0">
                <a:solidFill>
                  <a:srgbClr val="FFFFFF"/>
                </a:solidFill>
                <a:latin typeface="Arial"/>
                <a:cs typeface="Arial"/>
              </a:rPr>
              <a:t>Can</a:t>
            </a:r>
            <a:r>
              <a:rPr sz="1800" b="1" spc="-20" dirty="0">
                <a:solidFill>
                  <a:srgbClr val="FFFFFF"/>
                </a:solidFill>
                <a:latin typeface="Arial"/>
                <a:cs typeface="Arial"/>
              </a:rPr>
              <a:t> </a:t>
            </a:r>
            <a:r>
              <a:rPr sz="1800" b="1" dirty="0">
                <a:solidFill>
                  <a:srgbClr val="FFFFFF"/>
                </a:solidFill>
                <a:latin typeface="Arial"/>
                <a:cs typeface="Arial"/>
              </a:rPr>
              <a:t>you</a:t>
            </a:r>
            <a:r>
              <a:rPr sz="1800" b="1" spc="-15" dirty="0">
                <a:solidFill>
                  <a:srgbClr val="FFFFFF"/>
                </a:solidFill>
                <a:latin typeface="Arial"/>
                <a:cs typeface="Arial"/>
              </a:rPr>
              <a:t> </a:t>
            </a:r>
            <a:r>
              <a:rPr sz="1800" b="1" dirty="0">
                <a:solidFill>
                  <a:srgbClr val="FFFFFF"/>
                </a:solidFill>
                <a:latin typeface="Arial"/>
                <a:cs typeface="Arial"/>
              </a:rPr>
              <a:t>make</a:t>
            </a:r>
            <a:r>
              <a:rPr sz="1800" b="1" spc="-15" dirty="0">
                <a:solidFill>
                  <a:srgbClr val="FFFFFF"/>
                </a:solidFill>
                <a:latin typeface="Arial"/>
                <a:cs typeface="Arial"/>
              </a:rPr>
              <a:t> </a:t>
            </a:r>
            <a:r>
              <a:rPr sz="1800" b="1" dirty="0">
                <a:solidFill>
                  <a:srgbClr val="FFFFFF"/>
                </a:solidFill>
                <a:latin typeface="Arial"/>
                <a:cs typeface="Arial"/>
              </a:rPr>
              <a:t>a</a:t>
            </a:r>
            <a:r>
              <a:rPr sz="1800" b="1" spc="-20" dirty="0">
                <a:solidFill>
                  <a:srgbClr val="FFFFFF"/>
                </a:solidFill>
                <a:latin typeface="Arial"/>
                <a:cs typeface="Arial"/>
              </a:rPr>
              <a:t> </a:t>
            </a:r>
            <a:r>
              <a:rPr sz="1800" b="1" dirty="0">
                <a:solidFill>
                  <a:srgbClr val="FFFFFF"/>
                </a:solidFill>
                <a:latin typeface="Arial"/>
                <a:cs typeface="Arial"/>
              </a:rPr>
              <a:t>commitment</a:t>
            </a:r>
            <a:r>
              <a:rPr sz="1800" b="1" spc="-15" dirty="0">
                <a:solidFill>
                  <a:srgbClr val="FFFFFF"/>
                </a:solidFill>
                <a:latin typeface="Arial"/>
                <a:cs typeface="Arial"/>
              </a:rPr>
              <a:t> </a:t>
            </a:r>
            <a:r>
              <a:rPr sz="1800" b="1" dirty="0">
                <a:solidFill>
                  <a:srgbClr val="FFFFFF"/>
                </a:solidFill>
                <a:latin typeface="Arial"/>
                <a:cs typeface="Arial"/>
              </a:rPr>
              <a:t>to</a:t>
            </a:r>
            <a:r>
              <a:rPr sz="1800" b="1" spc="-10" dirty="0">
                <a:solidFill>
                  <a:srgbClr val="FFFFFF"/>
                </a:solidFill>
                <a:latin typeface="Arial"/>
                <a:cs typeface="Arial"/>
              </a:rPr>
              <a:t> </a:t>
            </a:r>
            <a:r>
              <a:rPr sz="1800" b="1" dirty="0">
                <a:solidFill>
                  <a:srgbClr val="FFFFFF"/>
                </a:solidFill>
                <a:latin typeface="Arial"/>
                <a:cs typeface="Arial"/>
              </a:rPr>
              <a:t>participate</a:t>
            </a:r>
            <a:r>
              <a:rPr sz="1800" b="1" spc="-10" dirty="0">
                <a:solidFill>
                  <a:srgbClr val="FFFFFF"/>
                </a:solidFill>
                <a:latin typeface="Arial"/>
                <a:cs typeface="Arial"/>
              </a:rPr>
              <a:t> </a:t>
            </a:r>
            <a:r>
              <a:rPr sz="1800" b="1" spc="-25" dirty="0">
                <a:solidFill>
                  <a:srgbClr val="FFFFFF"/>
                </a:solidFill>
                <a:latin typeface="Arial"/>
                <a:cs typeface="Arial"/>
              </a:rPr>
              <a:t>in </a:t>
            </a:r>
            <a:r>
              <a:rPr sz="1800" b="1" dirty="0">
                <a:solidFill>
                  <a:srgbClr val="FFFFFF"/>
                </a:solidFill>
                <a:latin typeface="Arial"/>
                <a:cs typeface="Arial"/>
              </a:rPr>
              <a:t>the</a:t>
            </a:r>
            <a:r>
              <a:rPr sz="1800" b="1" spc="-40" dirty="0">
                <a:solidFill>
                  <a:srgbClr val="FFFFFF"/>
                </a:solidFill>
                <a:latin typeface="Arial"/>
                <a:cs typeface="Arial"/>
              </a:rPr>
              <a:t> </a:t>
            </a:r>
            <a:r>
              <a:rPr sz="1800" b="1" dirty="0">
                <a:solidFill>
                  <a:srgbClr val="FFFFFF"/>
                </a:solidFill>
                <a:latin typeface="Arial"/>
                <a:cs typeface="Arial"/>
              </a:rPr>
              <a:t>company’s</a:t>
            </a:r>
            <a:r>
              <a:rPr sz="1800" b="1" spc="-30" dirty="0">
                <a:solidFill>
                  <a:srgbClr val="FFFFFF"/>
                </a:solidFill>
                <a:latin typeface="Arial"/>
                <a:cs typeface="Arial"/>
              </a:rPr>
              <a:t> </a:t>
            </a:r>
            <a:r>
              <a:rPr sz="1800" b="1" dirty="0">
                <a:solidFill>
                  <a:srgbClr val="FFFFFF"/>
                </a:solidFill>
                <a:latin typeface="Arial"/>
                <a:cs typeface="Arial"/>
              </a:rPr>
              <a:t>recycling</a:t>
            </a:r>
            <a:r>
              <a:rPr sz="1800" b="1" spc="-30" dirty="0">
                <a:solidFill>
                  <a:srgbClr val="FFFFFF"/>
                </a:solidFill>
                <a:latin typeface="Arial"/>
                <a:cs typeface="Arial"/>
              </a:rPr>
              <a:t> </a:t>
            </a:r>
            <a:r>
              <a:rPr sz="1800" b="1" dirty="0">
                <a:solidFill>
                  <a:srgbClr val="FFFFFF"/>
                </a:solidFill>
                <a:latin typeface="Arial"/>
                <a:cs typeface="Arial"/>
              </a:rPr>
              <a:t>program</a:t>
            </a:r>
            <a:r>
              <a:rPr sz="1800" b="1" spc="-25" dirty="0">
                <a:solidFill>
                  <a:srgbClr val="FFFFFF"/>
                </a:solidFill>
                <a:latin typeface="Arial"/>
                <a:cs typeface="Arial"/>
              </a:rPr>
              <a:t> </a:t>
            </a:r>
            <a:r>
              <a:rPr sz="1800" b="1" dirty="0">
                <a:solidFill>
                  <a:srgbClr val="FFFFFF"/>
                </a:solidFill>
                <a:latin typeface="Arial"/>
                <a:cs typeface="Arial"/>
              </a:rPr>
              <a:t>and</a:t>
            </a:r>
            <a:r>
              <a:rPr sz="1800" b="1" spc="-30" dirty="0">
                <a:solidFill>
                  <a:srgbClr val="FFFFFF"/>
                </a:solidFill>
                <a:latin typeface="Arial"/>
                <a:cs typeface="Arial"/>
              </a:rPr>
              <a:t> </a:t>
            </a:r>
            <a:r>
              <a:rPr sz="1800" b="1" dirty="0">
                <a:solidFill>
                  <a:srgbClr val="FFFFFF"/>
                </a:solidFill>
                <a:latin typeface="Arial"/>
                <a:cs typeface="Arial"/>
              </a:rPr>
              <a:t>help</a:t>
            </a:r>
            <a:r>
              <a:rPr sz="1800" b="1" spc="-25" dirty="0">
                <a:solidFill>
                  <a:srgbClr val="FFFFFF"/>
                </a:solidFill>
                <a:latin typeface="Arial"/>
                <a:cs typeface="Arial"/>
              </a:rPr>
              <a:t> us </a:t>
            </a:r>
            <a:r>
              <a:rPr sz="1800" b="1" dirty="0">
                <a:solidFill>
                  <a:srgbClr val="FFFFFF"/>
                </a:solidFill>
                <a:latin typeface="Arial"/>
                <a:cs typeface="Arial"/>
              </a:rPr>
              <a:t>keep</a:t>
            </a:r>
            <a:r>
              <a:rPr sz="1800" b="1" spc="-15" dirty="0">
                <a:solidFill>
                  <a:srgbClr val="FFFFFF"/>
                </a:solidFill>
                <a:latin typeface="Arial"/>
                <a:cs typeface="Arial"/>
              </a:rPr>
              <a:t> </a:t>
            </a:r>
            <a:r>
              <a:rPr sz="1800" b="1" dirty="0">
                <a:solidFill>
                  <a:srgbClr val="FFFFFF"/>
                </a:solidFill>
                <a:latin typeface="Arial"/>
                <a:cs typeface="Arial"/>
              </a:rPr>
              <a:t>these</a:t>
            </a:r>
            <a:r>
              <a:rPr sz="1800" b="1" spc="-10" dirty="0">
                <a:solidFill>
                  <a:srgbClr val="FFFFFF"/>
                </a:solidFill>
                <a:latin typeface="Arial"/>
                <a:cs typeface="Arial"/>
              </a:rPr>
              <a:t> </a:t>
            </a:r>
            <a:r>
              <a:rPr sz="1800" b="1" dirty="0">
                <a:solidFill>
                  <a:srgbClr val="FFFFFF"/>
                </a:solidFill>
                <a:latin typeface="Arial"/>
                <a:cs typeface="Arial"/>
              </a:rPr>
              <a:t>resources</a:t>
            </a:r>
            <a:r>
              <a:rPr sz="1800" b="1" spc="-10" dirty="0">
                <a:solidFill>
                  <a:srgbClr val="FFFFFF"/>
                </a:solidFill>
                <a:latin typeface="Arial"/>
                <a:cs typeface="Arial"/>
              </a:rPr>
              <a:t> </a:t>
            </a:r>
            <a:r>
              <a:rPr sz="1800" b="1" dirty="0">
                <a:solidFill>
                  <a:srgbClr val="FFFFFF"/>
                </a:solidFill>
                <a:latin typeface="Arial"/>
                <a:cs typeface="Arial"/>
              </a:rPr>
              <a:t>from</a:t>
            </a:r>
            <a:r>
              <a:rPr sz="1800" b="1" spc="-10" dirty="0">
                <a:solidFill>
                  <a:srgbClr val="FFFFFF"/>
                </a:solidFill>
                <a:latin typeface="Arial"/>
                <a:cs typeface="Arial"/>
              </a:rPr>
              <a:t> </a:t>
            </a:r>
            <a:r>
              <a:rPr sz="1800" b="1" dirty="0">
                <a:solidFill>
                  <a:srgbClr val="FFFFFF"/>
                </a:solidFill>
                <a:latin typeface="Arial"/>
                <a:cs typeface="Arial"/>
              </a:rPr>
              <a:t>going</a:t>
            </a:r>
            <a:r>
              <a:rPr sz="1800" b="1" spc="-5" dirty="0">
                <a:solidFill>
                  <a:srgbClr val="FFFFFF"/>
                </a:solidFill>
                <a:latin typeface="Arial"/>
                <a:cs typeface="Arial"/>
              </a:rPr>
              <a:t> </a:t>
            </a:r>
            <a:r>
              <a:rPr sz="1800" b="1" dirty="0">
                <a:solidFill>
                  <a:srgbClr val="FFFFFF"/>
                </a:solidFill>
                <a:latin typeface="Arial"/>
                <a:cs typeface="Arial"/>
              </a:rPr>
              <a:t>to</a:t>
            </a:r>
            <a:r>
              <a:rPr sz="1800" b="1" spc="-10" dirty="0">
                <a:solidFill>
                  <a:srgbClr val="FFFFFF"/>
                </a:solidFill>
                <a:latin typeface="Arial"/>
                <a:cs typeface="Arial"/>
              </a:rPr>
              <a:t> </a:t>
            </a:r>
            <a:r>
              <a:rPr sz="1800" b="1" dirty="0">
                <a:solidFill>
                  <a:srgbClr val="FFFFFF"/>
                </a:solidFill>
                <a:latin typeface="Arial"/>
                <a:cs typeface="Arial"/>
              </a:rPr>
              <a:t>the</a:t>
            </a:r>
            <a:r>
              <a:rPr sz="1800" b="1" spc="-5" dirty="0">
                <a:solidFill>
                  <a:srgbClr val="FFFFFF"/>
                </a:solidFill>
                <a:latin typeface="Arial"/>
                <a:cs typeface="Arial"/>
              </a:rPr>
              <a:t> </a:t>
            </a:r>
            <a:r>
              <a:rPr sz="1800" b="1" spc="-10" dirty="0">
                <a:solidFill>
                  <a:srgbClr val="FFFFFF"/>
                </a:solidFill>
                <a:latin typeface="Arial"/>
                <a:cs typeface="Arial"/>
              </a:rPr>
              <a:t>landﬁll?</a:t>
            </a:r>
            <a:endParaRPr sz="1800" dirty="0">
              <a:latin typeface="Arial"/>
              <a:cs typeface="Arial"/>
            </a:endParaRPr>
          </a:p>
        </p:txBody>
      </p:sp>
      <p:sp>
        <p:nvSpPr>
          <p:cNvPr id="33" name="Slide Number Placeholder 32">
            <a:extLst>
              <a:ext uri="{FF2B5EF4-FFF2-40B4-BE49-F238E27FC236}">
                <a16:creationId xmlns:a16="http://schemas.microsoft.com/office/drawing/2014/main" id="{89000E0E-B80C-6E4A-A818-F5825D7D1F5C}"/>
              </a:ext>
            </a:extLst>
          </p:cNvPr>
          <p:cNvSpPr>
            <a:spLocks noGrp="1"/>
          </p:cNvSpPr>
          <p:nvPr>
            <p:ph type="sldNum" sz="quarter" idx="7"/>
          </p:nvPr>
        </p:nvSpPr>
        <p:spPr>
          <a:xfrm>
            <a:off x="6858000" y="4476750"/>
            <a:ext cx="2103120" cy="276999"/>
          </a:xfrm>
        </p:spPr>
        <p:txBody>
          <a:bodyPr/>
          <a:lstStyle/>
          <a:p>
            <a:fld id="{B6F15528-21DE-4FAA-801E-634DDDAF4B2B}" type="slidenum">
              <a:rPr lang="en-US" smtClean="0">
                <a:solidFill>
                  <a:schemeClr val="bg1"/>
                </a:solidFill>
              </a:rPr>
              <a:t>8</a:t>
            </a:fld>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F9416D-0475-1F4A-8BA5-EB41BDB52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5" name="object 25"/>
          <p:cNvSpPr txBox="1">
            <a:spLocks noGrp="1"/>
          </p:cNvSpPr>
          <p:nvPr>
            <p:ph type="title"/>
          </p:nvPr>
        </p:nvSpPr>
        <p:spPr>
          <a:xfrm>
            <a:off x="4370995" y="633536"/>
            <a:ext cx="3602990" cy="452120"/>
          </a:xfrm>
          <a:prstGeom prst="rect">
            <a:avLst/>
          </a:prstGeom>
        </p:spPr>
        <p:txBody>
          <a:bodyPr vert="horz" wrap="square" lIns="0" tIns="12700" rIns="0" bIns="0" rtlCol="0">
            <a:spAutoFit/>
          </a:bodyPr>
          <a:lstStyle/>
          <a:p>
            <a:pPr marL="12700">
              <a:lnSpc>
                <a:spcPct val="100000"/>
              </a:lnSpc>
              <a:spcBef>
                <a:spcPts val="100"/>
              </a:spcBef>
            </a:pPr>
            <a:r>
              <a:rPr sz="2800" b="0" dirty="0">
                <a:solidFill>
                  <a:srgbClr val="78777A"/>
                </a:solidFill>
                <a:latin typeface="Arial"/>
                <a:cs typeface="Arial"/>
              </a:rPr>
              <a:t>Americans throw </a:t>
            </a:r>
            <a:r>
              <a:rPr sz="2800" b="0" spc="-20" dirty="0">
                <a:solidFill>
                  <a:srgbClr val="78777A"/>
                </a:solidFill>
                <a:latin typeface="Arial"/>
                <a:cs typeface="Arial"/>
              </a:rPr>
              <a:t>away</a:t>
            </a:r>
            <a:endParaRPr sz="2800">
              <a:latin typeface="Arial"/>
              <a:cs typeface="Arial"/>
            </a:endParaRPr>
          </a:p>
        </p:txBody>
      </p:sp>
      <p:sp>
        <p:nvSpPr>
          <p:cNvPr id="26" name="object 26"/>
          <p:cNvSpPr txBox="1"/>
          <p:nvPr/>
        </p:nvSpPr>
        <p:spPr>
          <a:xfrm>
            <a:off x="3817627" y="1039936"/>
            <a:ext cx="4709160" cy="985519"/>
          </a:xfrm>
          <a:prstGeom prst="rect">
            <a:avLst/>
          </a:prstGeom>
        </p:spPr>
        <p:txBody>
          <a:bodyPr vert="horz" wrap="square" lIns="0" tIns="12700" rIns="0" bIns="0" rtlCol="0">
            <a:spAutoFit/>
          </a:bodyPr>
          <a:lstStyle/>
          <a:p>
            <a:pPr marL="1033144">
              <a:lnSpc>
                <a:spcPts val="4260"/>
              </a:lnSpc>
              <a:spcBef>
                <a:spcPts val="100"/>
              </a:spcBef>
            </a:pPr>
            <a:r>
              <a:rPr sz="3600" b="1" dirty="0">
                <a:solidFill>
                  <a:srgbClr val="F5821F"/>
                </a:solidFill>
                <a:latin typeface="Arial"/>
                <a:cs typeface="Arial"/>
              </a:rPr>
              <a:t>2.5</a:t>
            </a:r>
            <a:r>
              <a:rPr sz="3600" b="1" spc="-15" dirty="0">
                <a:solidFill>
                  <a:srgbClr val="F5821F"/>
                </a:solidFill>
                <a:latin typeface="Arial"/>
                <a:cs typeface="Arial"/>
              </a:rPr>
              <a:t> </a:t>
            </a:r>
            <a:r>
              <a:rPr sz="3600" b="1" spc="-10" dirty="0">
                <a:solidFill>
                  <a:srgbClr val="F5821F"/>
                </a:solidFill>
                <a:latin typeface="Arial"/>
                <a:cs typeface="Arial"/>
              </a:rPr>
              <a:t>MILLION</a:t>
            </a:r>
            <a:endParaRPr sz="3600">
              <a:latin typeface="Arial"/>
              <a:cs typeface="Arial"/>
            </a:endParaRPr>
          </a:p>
          <a:p>
            <a:pPr marL="12700">
              <a:lnSpc>
                <a:spcPts val="3300"/>
              </a:lnSpc>
            </a:pPr>
            <a:r>
              <a:rPr sz="2800" dirty="0">
                <a:solidFill>
                  <a:srgbClr val="78777A"/>
                </a:solidFill>
                <a:latin typeface="Arial"/>
                <a:cs typeface="Arial"/>
              </a:rPr>
              <a:t>plastic</a:t>
            </a:r>
            <a:r>
              <a:rPr sz="2800" spc="-65" dirty="0">
                <a:solidFill>
                  <a:srgbClr val="78777A"/>
                </a:solidFill>
                <a:latin typeface="Arial"/>
                <a:cs typeface="Arial"/>
              </a:rPr>
              <a:t> </a:t>
            </a:r>
            <a:r>
              <a:rPr sz="2800" dirty="0">
                <a:solidFill>
                  <a:srgbClr val="78777A"/>
                </a:solidFill>
                <a:latin typeface="Arial"/>
                <a:cs typeface="Arial"/>
              </a:rPr>
              <a:t>bottles</a:t>
            </a:r>
            <a:r>
              <a:rPr sz="2800" spc="-50" dirty="0">
                <a:solidFill>
                  <a:srgbClr val="78777A"/>
                </a:solidFill>
                <a:latin typeface="Arial"/>
                <a:cs typeface="Arial"/>
              </a:rPr>
              <a:t> </a:t>
            </a:r>
            <a:r>
              <a:rPr sz="2800" b="1" dirty="0">
                <a:solidFill>
                  <a:srgbClr val="104C97"/>
                </a:solidFill>
                <a:latin typeface="Arial"/>
                <a:cs typeface="Arial"/>
              </a:rPr>
              <a:t>EVERY</a:t>
            </a:r>
            <a:r>
              <a:rPr sz="2800" b="1" spc="-100" dirty="0">
                <a:solidFill>
                  <a:srgbClr val="104C97"/>
                </a:solidFill>
                <a:latin typeface="Arial"/>
                <a:cs typeface="Arial"/>
              </a:rPr>
              <a:t> </a:t>
            </a:r>
            <a:r>
              <a:rPr sz="2800" b="1" spc="-10" dirty="0">
                <a:solidFill>
                  <a:srgbClr val="104C97"/>
                </a:solidFill>
                <a:latin typeface="Arial"/>
                <a:cs typeface="Arial"/>
              </a:rPr>
              <a:t>HOUR.</a:t>
            </a:r>
            <a:endParaRPr sz="2800">
              <a:latin typeface="Arial"/>
              <a:cs typeface="Arial"/>
            </a:endParaRPr>
          </a:p>
        </p:txBody>
      </p:sp>
      <p:sp>
        <p:nvSpPr>
          <p:cNvPr id="33" name="object 33"/>
          <p:cNvSpPr txBox="1"/>
          <p:nvPr/>
        </p:nvSpPr>
        <p:spPr>
          <a:xfrm>
            <a:off x="431800" y="3728777"/>
            <a:ext cx="4180840" cy="84836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Can</a:t>
            </a:r>
            <a:r>
              <a:rPr sz="1800" b="1" spc="-35" dirty="0">
                <a:solidFill>
                  <a:srgbClr val="FFFFFF"/>
                </a:solidFill>
                <a:latin typeface="Arial"/>
                <a:cs typeface="Arial"/>
              </a:rPr>
              <a:t> </a:t>
            </a:r>
            <a:r>
              <a:rPr sz="1800" b="1" dirty="0">
                <a:solidFill>
                  <a:srgbClr val="FFFFFF"/>
                </a:solidFill>
                <a:latin typeface="Arial"/>
                <a:cs typeface="Arial"/>
              </a:rPr>
              <a:t>you</a:t>
            </a:r>
            <a:r>
              <a:rPr sz="1800" b="1" spc="-20" dirty="0">
                <a:solidFill>
                  <a:srgbClr val="FFFFFF"/>
                </a:solidFill>
                <a:latin typeface="Arial"/>
                <a:cs typeface="Arial"/>
              </a:rPr>
              <a:t> </a:t>
            </a:r>
            <a:r>
              <a:rPr sz="1800" b="1" dirty="0">
                <a:solidFill>
                  <a:srgbClr val="FFFFFF"/>
                </a:solidFill>
                <a:latin typeface="Arial"/>
                <a:cs typeface="Arial"/>
              </a:rPr>
              <a:t>make</a:t>
            </a:r>
            <a:r>
              <a:rPr sz="1800" b="1" spc="-20" dirty="0">
                <a:solidFill>
                  <a:srgbClr val="FFFFFF"/>
                </a:solidFill>
                <a:latin typeface="Arial"/>
                <a:cs typeface="Arial"/>
              </a:rPr>
              <a:t> </a:t>
            </a:r>
            <a:r>
              <a:rPr sz="1800" b="1" dirty="0">
                <a:solidFill>
                  <a:srgbClr val="FFFFFF"/>
                </a:solidFill>
                <a:latin typeface="Arial"/>
                <a:cs typeface="Arial"/>
              </a:rPr>
              <a:t>a</a:t>
            </a:r>
            <a:r>
              <a:rPr sz="1800" b="1" spc="-20" dirty="0">
                <a:solidFill>
                  <a:srgbClr val="FFFFFF"/>
                </a:solidFill>
                <a:latin typeface="Arial"/>
                <a:cs typeface="Arial"/>
              </a:rPr>
              <a:t> </a:t>
            </a:r>
            <a:r>
              <a:rPr sz="1800" b="1" dirty="0">
                <a:solidFill>
                  <a:srgbClr val="FFFFFF"/>
                </a:solidFill>
                <a:latin typeface="Arial"/>
                <a:cs typeface="Arial"/>
              </a:rPr>
              <a:t>commitment</a:t>
            </a:r>
            <a:r>
              <a:rPr sz="1800" b="1" spc="-20" dirty="0">
                <a:solidFill>
                  <a:srgbClr val="FFFFFF"/>
                </a:solidFill>
                <a:latin typeface="Arial"/>
                <a:cs typeface="Arial"/>
              </a:rPr>
              <a:t> </a:t>
            </a:r>
            <a:r>
              <a:rPr sz="1800" b="1" spc="-25" dirty="0">
                <a:solidFill>
                  <a:srgbClr val="FFFFFF"/>
                </a:solidFill>
                <a:latin typeface="Arial"/>
                <a:cs typeface="Arial"/>
              </a:rPr>
              <a:t>to</a:t>
            </a:r>
            <a:endParaRPr sz="1800" dirty="0">
              <a:latin typeface="Arial"/>
              <a:cs typeface="Arial"/>
            </a:endParaRPr>
          </a:p>
          <a:p>
            <a:pPr marL="12700" marR="5080">
              <a:lnSpc>
                <a:spcPct val="100000"/>
              </a:lnSpc>
            </a:pPr>
            <a:r>
              <a:rPr sz="1800" b="1" dirty="0">
                <a:solidFill>
                  <a:srgbClr val="FFFFFF"/>
                </a:solidFill>
                <a:latin typeface="Arial"/>
                <a:cs typeface="Arial"/>
              </a:rPr>
              <a:t>use</a:t>
            </a:r>
            <a:r>
              <a:rPr sz="1800" b="1" spc="-5" dirty="0">
                <a:solidFill>
                  <a:srgbClr val="FFFFFF"/>
                </a:solidFill>
                <a:latin typeface="Arial"/>
                <a:cs typeface="Arial"/>
              </a:rPr>
              <a:t> </a:t>
            </a:r>
            <a:r>
              <a:rPr sz="1800" b="1" dirty="0">
                <a:solidFill>
                  <a:srgbClr val="FFFFFF"/>
                </a:solidFill>
                <a:latin typeface="Arial"/>
                <a:cs typeface="Arial"/>
              </a:rPr>
              <a:t>reﬁllable</a:t>
            </a:r>
            <a:r>
              <a:rPr sz="1800" b="1" spc="-5" dirty="0">
                <a:solidFill>
                  <a:srgbClr val="FFFFFF"/>
                </a:solidFill>
                <a:latin typeface="Arial"/>
                <a:cs typeface="Arial"/>
              </a:rPr>
              <a:t> </a:t>
            </a:r>
            <a:r>
              <a:rPr sz="1800" b="1" dirty="0">
                <a:solidFill>
                  <a:srgbClr val="FFFFFF"/>
                </a:solidFill>
                <a:latin typeface="Arial"/>
                <a:cs typeface="Arial"/>
              </a:rPr>
              <a:t>water</a:t>
            </a:r>
            <a:r>
              <a:rPr sz="1800" b="1" spc="-5" dirty="0">
                <a:solidFill>
                  <a:srgbClr val="FFFFFF"/>
                </a:solidFill>
                <a:latin typeface="Arial"/>
                <a:cs typeface="Arial"/>
              </a:rPr>
              <a:t> </a:t>
            </a:r>
            <a:r>
              <a:rPr sz="1800" b="1" dirty="0">
                <a:solidFill>
                  <a:srgbClr val="FFFFFF"/>
                </a:solidFill>
                <a:latin typeface="Arial"/>
                <a:cs typeface="Arial"/>
              </a:rPr>
              <a:t>bottles</a:t>
            </a:r>
            <a:r>
              <a:rPr sz="1800" b="1" spc="-5" dirty="0">
                <a:solidFill>
                  <a:srgbClr val="FFFFFF"/>
                </a:solidFill>
                <a:latin typeface="Arial"/>
                <a:cs typeface="Arial"/>
              </a:rPr>
              <a:t> </a:t>
            </a:r>
            <a:r>
              <a:rPr sz="1800" b="1" dirty="0">
                <a:solidFill>
                  <a:srgbClr val="FFFFFF"/>
                </a:solidFill>
                <a:latin typeface="Arial"/>
                <a:cs typeface="Arial"/>
              </a:rPr>
              <a:t>and</a:t>
            </a:r>
            <a:r>
              <a:rPr sz="1800" b="1" spc="-10" dirty="0">
                <a:solidFill>
                  <a:srgbClr val="FFFFFF"/>
                </a:solidFill>
                <a:latin typeface="Arial"/>
                <a:cs typeface="Arial"/>
              </a:rPr>
              <a:t> reduce single-</a:t>
            </a:r>
            <a:r>
              <a:rPr sz="1800" b="1" dirty="0">
                <a:solidFill>
                  <a:srgbClr val="FFFFFF"/>
                </a:solidFill>
                <a:latin typeface="Arial"/>
                <a:cs typeface="Arial"/>
              </a:rPr>
              <a:t>use</a:t>
            </a:r>
            <a:r>
              <a:rPr sz="1800" b="1" spc="20" dirty="0">
                <a:solidFill>
                  <a:srgbClr val="FFFFFF"/>
                </a:solidFill>
                <a:latin typeface="Arial"/>
                <a:cs typeface="Arial"/>
              </a:rPr>
              <a:t> </a:t>
            </a:r>
            <a:r>
              <a:rPr sz="1800" b="1" spc="-10" dirty="0">
                <a:solidFill>
                  <a:srgbClr val="FFFFFF"/>
                </a:solidFill>
                <a:latin typeface="Arial"/>
                <a:cs typeface="Arial"/>
              </a:rPr>
              <a:t>plastics?</a:t>
            </a:r>
            <a:endParaRPr sz="1800" dirty="0">
              <a:latin typeface="Arial"/>
              <a:cs typeface="Arial"/>
            </a:endParaRPr>
          </a:p>
        </p:txBody>
      </p:sp>
      <p:sp>
        <p:nvSpPr>
          <p:cNvPr id="36" name="Slide Number Placeholder 35">
            <a:extLst>
              <a:ext uri="{FF2B5EF4-FFF2-40B4-BE49-F238E27FC236}">
                <a16:creationId xmlns:a16="http://schemas.microsoft.com/office/drawing/2014/main" id="{80B460D4-A5B9-E14B-96F8-7436D715EDA8}"/>
              </a:ext>
            </a:extLst>
          </p:cNvPr>
          <p:cNvSpPr>
            <a:spLocks noGrp="1"/>
          </p:cNvSpPr>
          <p:nvPr>
            <p:ph type="sldNum" sz="quarter" idx="7"/>
          </p:nvPr>
        </p:nvSpPr>
        <p:spPr/>
        <p:txBody>
          <a:bodyPr/>
          <a:lstStyle/>
          <a:p>
            <a:fld id="{B6F15528-21DE-4FAA-801E-634DDDAF4B2B}"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1715</TotalTime>
  <Words>519</Words>
  <Application>Microsoft Macintosh PowerPoint</Application>
  <PresentationFormat>On-screen Show (16:9)</PresentationFormat>
  <Paragraphs>72</Paragraphs>
  <Slides>16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One million pounds of food waste arrives at the Franklin County Landﬁll every single day.</vt:lpstr>
      <vt:lpstr>PowerPoint Presentation</vt:lpstr>
      <vt:lpstr>The average Central Ohio household only recycles 40%</vt:lpstr>
      <vt:lpstr>PowerPoint Presentation</vt:lpstr>
      <vt:lpstr>Franklin County’s Sanitary Landﬁll is more than 200 acres and is an engineering marvel designed to keep the public safe and the environment healthy.</vt:lpstr>
      <vt:lpstr>Recycled aluminum cans are back on supermarket shelves in as little as 90 days. Your actions matter!</vt:lpstr>
      <vt:lpstr>Recycling is GOOD for the economy.</vt:lpstr>
      <vt:lpstr>A 2018 SWACO Landﬁll study showed that the value of recyclable commodities currently being landﬁlled is approximately $23 million dollars.</vt:lpstr>
      <vt:lpstr>Americans throw away</vt:lpstr>
      <vt:lpstr>While Central Ohio’s rate of recycling exceeds the national average, SWACO has a goal to increase the diversion of recyclable, reusable, and compostable materials from the landﬁll to 75% by 2032.</vt:lpstr>
      <vt:lpstr>Did you know that your recycled plastic bottles are sold to Ohio businesses that turn them into new water and soda bottles, underground pipes, and pallet strapping used by consumers all over the world?</vt:lpstr>
      <vt:lpstr>Businesses, schools and other commercial-sector operations send the largest portion (60%) of material to</vt:lpstr>
      <vt:lpstr>Special Recycling Update</vt:lpstr>
      <vt:lpstr>Avoid These Common Recycling Mistakes</vt:lpstr>
      <vt:lpstr>Get to Know Our Recycling Rockstars</vt:lpstr>
      <vt:lpstr>Upcoming Recycling Events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million pounds of food waste arrives at the Franklin County Landﬁll every single day.</dc:title>
  <cp:lastModifiedBy>Microsoft Office User</cp:lastModifiedBy>
  <cp:revision>17</cp:revision>
  <dcterms:created xsi:type="dcterms:W3CDTF">2022-08-19T18:07:22Z</dcterms:created>
  <dcterms:modified xsi:type="dcterms:W3CDTF">2022-08-20T22:42:33Z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2022-08-19T00:00:00Z</vt:filetime>
  </property>
  <property fmtid="{D5CDD505-2E9C-101B-9397-08002B2CF9AE}" pid="3" name="Creator">
    <vt:lpwstr>Adobe InDesign 17.3 (Macintosh)</vt:lpwstr>
  </property>
  <property fmtid="{D5CDD505-2E9C-101B-9397-08002B2CF9AE}" pid="4" name="LastSaved">
    <vt:filetime>2022-08-19T00:00:00Z</vt:filetime>
  </property>
  <property fmtid="{D5CDD505-2E9C-101B-9397-08002B2CF9AE}" pid="5" name="Producer">
    <vt:lpwstr>Adobe PDF Library 16.0.7</vt:lpwstr>
  </property>
</Properties>
</file>